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9CEDE9-8BDD-4233-A4DB-8F54CDD6CCB2}">
  <a:tblStyle styleId="{3C9CEDE9-8BDD-4233-A4DB-8F54CDD6CC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Caveat-bold.fntdata"/><Relationship Id="rId10" Type="http://schemas.openxmlformats.org/officeDocument/2006/relationships/slide" Target="slides/slide4.xml"/><Relationship Id="rId32" Type="http://schemas.openxmlformats.org/officeDocument/2006/relationships/font" Target="fonts/Cavea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"/>
              <a:t>Good</a:t>
            </a:r>
            <a:r>
              <a:rPr lang="it"/>
              <a:t> </a:t>
            </a:r>
            <a:r>
              <a:rPr b="1" lang="it"/>
              <a:t>afternoon to everyone</a:t>
            </a:r>
            <a:r>
              <a:rPr lang="it"/>
              <a:t>, first of all I would like to </a:t>
            </a:r>
            <a:r>
              <a:rPr b="1" lang="it"/>
              <a:t>thank all the committee members</a:t>
            </a:r>
            <a:r>
              <a:rPr lang="it"/>
              <a:t> for attending the discussion of my thesis 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My name is Stefano Dallona, I'm a </a:t>
            </a:r>
            <a:r>
              <a:rPr b="1" lang="it"/>
              <a:t>student of the Bachelor's</a:t>
            </a:r>
            <a:r>
              <a:rPr lang="it"/>
              <a:t> </a:t>
            </a:r>
            <a:r>
              <a:rPr b="1" lang="it"/>
              <a:t>Degree in Computer Science</a:t>
            </a:r>
            <a:r>
              <a:rPr lang="it"/>
              <a:t> and for the entire duration of my studies I’ve worked full-time.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</a:t>
            </a:r>
            <a:r>
              <a:rPr b="1" lang="it"/>
              <a:t>title</a:t>
            </a:r>
            <a:r>
              <a:rPr lang="it"/>
              <a:t> of my thesis is: "</a:t>
            </a:r>
            <a:r>
              <a:rPr b="1" lang="it"/>
              <a:t>A Web Graphical User Interface for the Packet-Loss-Concealment Testbench Tool</a:t>
            </a:r>
            <a:r>
              <a:rPr lang="it"/>
              <a:t>".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My work was </a:t>
            </a:r>
            <a:r>
              <a:rPr b="1" lang="it"/>
              <a:t>supervised by professor Turchet and by Luca Vignati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"/>
              <a:t>What</a:t>
            </a:r>
            <a:r>
              <a:rPr lang="it"/>
              <a:t> really </a:t>
            </a:r>
            <a:r>
              <a:rPr b="1" lang="it"/>
              <a:t>attracted me</a:t>
            </a:r>
            <a:r>
              <a:rPr lang="it"/>
              <a:t> about this thesis was </a:t>
            </a: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immediate applicability </a:t>
            </a:r>
            <a:r>
              <a:rPr lang="it"/>
              <a:t>and the fact that </a:t>
            </a: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topic</a:t>
            </a:r>
            <a:r>
              <a:rPr lang="it">
                <a:solidFill>
                  <a:schemeClr val="dk1"/>
                </a:solidFill>
              </a:rPr>
              <a:t> was completely </a:t>
            </a:r>
            <a:r>
              <a:rPr b="1" lang="it">
                <a:solidFill>
                  <a:schemeClr val="dk1"/>
                </a:solidFill>
              </a:rPr>
              <a:t>new</a:t>
            </a:r>
            <a:r>
              <a:rPr lang="it">
                <a:solidFill>
                  <a:schemeClr val="dk1"/>
                </a:solidFill>
              </a:rPr>
              <a:t> to me</a:t>
            </a:r>
            <a:r>
              <a:rPr b="1" lang="it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In the </a:t>
            </a:r>
            <a:r>
              <a:rPr b="1" lang="it"/>
              <a:t>“Samples” view</a:t>
            </a:r>
            <a:r>
              <a:rPr lang="it"/>
              <a:t> in the analysis module </a:t>
            </a:r>
            <a:r>
              <a:rPr lang="it">
                <a:solidFill>
                  <a:schemeClr val="dk1"/>
                </a:solidFill>
              </a:rPr>
              <a:t>at the maximum zoom level </a:t>
            </a:r>
            <a:r>
              <a:rPr b="1" lang="it">
                <a:solidFill>
                  <a:schemeClr val="dk1"/>
                </a:solidFill>
              </a:rPr>
              <a:t>single audio signal’s samples</a:t>
            </a:r>
            <a:r>
              <a:rPr lang="it">
                <a:solidFill>
                  <a:schemeClr val="dk1"/>
                </a:solidFill>
              </a:rPr>
              <a:t> can be discriminated.</a:t>
            </a:r>
            <a:r>
              <a:rPr lang="it"/>
              <a:t> </a:t>
            </a:r>
            <a:r>
              <a:rPr b="1" lang="it"/>
              <a:t>Zoom-in and zoom-out</a:t>
            </a:r>
            <a:r>
              <a:rPr lang="it"/>
              <a:t> are supported by dragging the handles in the bar below the chart. </a:t>
            </a:r>
            <a:r>
              <a:rPr lang="it">
                <a:solidFill>
                  <a:schemeClr val="dk1"/>
                </a:solidFill>
              </a:rPr>
              <a:t>Each </a:t>
            </a:r>
            <a:r>
              <a:rPr b="1" lang="it">
                <a:solidFill>
                  <a:schemeClr val="dk1"/>
                </a:solidFill>
              </a:rPr>
              <a:t>waveform can be shown or hidden</a:t>
            </a:r>
            <a:r>
              <a:rPr lang="it">
                <a:solidFill>
                  <a:schemeClr val="dk1"/>
                </a:solidFill>
              </a:rPr>
              <a:t> independently.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more the original and the reconstructed </a:t>
            </a:r>
            <a:r>
              <a:rPr b="1" lang="it"/>
              <a:t>signals</a:t>
            </a:r>
            <a:r>
              <a:rPr lang="it"/>
              <a:t> </a:t>
            </a:r>
            <a:r>
              <a:rPr b="1" lang="it"/>
              <a:t>overlap</a:t>
            </a:r>
            <a:r>
              <a:rPr lang="it"/>
              <a:t>, the more the </a:t>
            </a:r>
            <a:r>
              <a:rPr b="1" lang="it"/>
              <a:t>reconstruction</a:t>
            </a:r>
            <a:r>
              <a:rPr lang="it"/>
              <a:t> can be considered </a:t>
            </a:r>
            <a:r>
              <a:rPr b="1" lang="it"/>
              <a:t>accurate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 each audio file a </a:t>
            </a:r>
            <a:r>
              <a:rPr b="1" lang="it"/>
              <a:t>spectrograms</a:t>
            </a:r>
            <a:r>
              <a:rPr lang="it"/>
              <a:t> can be displayed, representing the </a:t>
            </a:r>
            <a:r>
              <a:rPr b="1" lang="it"/>
              <a:t>composition of the audio signal over time</a:t>
            </a:r>
            <a:r>
              <a:rPr lang="it"/>
              <a:t> </a:t>
            </a:r>
            <a:r>
              <a:rPr b="1" lang="it"/>
              <a:t>as a color map</a:t>
            </a:r>
            <a:r>
              <a:rPr lang="it"/>
              <a:t>, where </a:t>
            </a:r>
            <a:r>
              <a:rPr b="1" lang="it"/>
              <a:t>brighter colors</a:t>
            </a:r>
            <a:r>
              <a:rPr lang="it"/>
              <a:t> indicate a </a:t>
            </a:r>
            <a:r>
              <a:rPr b="1" lang="it"/>
              <a:t>greater intensity of the corresponding frequencies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Output metrics are </a:t>
            </a:r>
            <a:r>
              <a:rPr b="1" lang="it"/>
              <a:t>calculated on each original and</a:t>
            </a:r>
            <a:r>
              <a:rPr lang="it"/>
              <a:t> </a:t>
            </a:r>
            <a:r>
              <a:rPr b="1" lang="it"/>
              <a:t>reconstructed audio file</a:t>
            </a:r>
            <a:r>
              <a:rPr lang="it"/>
              <a:t>. They can be grouped into </a:t>
            </a:r>
            <a:r>
              <a:rPr b="1" lang="it"/>
              <a:t>two</a:t>
            </a:r>
            <a:r>
              <a:rPr lang="it"/>
              <a:t> </a:t>
            </a:r>
            <a:r>
              <a:rPr b="1" lang="it"/>
              <a:t>categories</a:t>
            </a:r>
            <a:r>
              <a:rPr lang="it"/>
              <a:t>: </a:t>
            </a:r>
            <a:r>
              <a:rPr b="1" lang="it"/>
              <a:t>linear</a:t>
            </a:r>
            <a:r>
              <a:rPr lang="it"/>
              <a:t> metrics, producing a </a:t>
            </a:r>
            <a:r>
              <a:rPr b="1" lang="it"/>
              <a:t>time series for each</a:t>
            </a:r>
            <a:r>
              <a:rPr lang="it"/>
              <a:t> audio </a:t>
            </a:r>
            <a:r>
              <a:rPr b="1" lang="it"/>
              <a:t>file</a:t>
            </a:r>
            <a:r>
              <a:rPr lang="it"/>
              <a:t>, and </a:t>
            </a:r>
            <a:r>
              <a:rPr b="1" lang="it"/>
              <a:t>scalar metrics</a:t>
            </a:r>
            <a:r>
              <a:rPr lang="it"/>
              <a:t>, producing a </a:t>
            </a:r>
            <a:r>
              <a:rPr b="1" lang="it"/>
              <a:t>single</a:t>
            </a:r>
            <a:r>
              <a:rPr lang="it"/>
              <a:t> </a:t>
            </a:r>
            <a:r>
              <a:rPr b="1" lang="it"/>
              <a:t>value for each audio file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data to be displayed can be customized by clicking on the legend items.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search module allows the user to </a:t>
            </a:r>
            <a:r>
              <a:rPr b="1" lang="it"/>
              <a:t>navigate through the</a:t>
            </a:r>
            <a:r>
              <a:rPr lang="it"/>
              <a:t> </a:t>
            </a:r>
            <a:r>
              <a:rPr b="1" lang="it"/>
              <a:t>list of the elaborations</a:t>
            </a:r>
            <a:r>
              <a:rPr lang="it"/>
              <a:t> or to </a:t>
            </a:r>
            <a:r>
              <a:rPr b="1" lang="it"/>
              <a:t>build</a:t>
            </a:r>
            <a:r>
              <a:rPr lang="it"/>
              <a:t>, </a:t>
            </a:r>
            <a:r>
              <a:rPr b="1" lang="it"/>
              <a:t>save</a:t>
            </a:r>
            <a:r>
              <a:rPr lang="it"/>
              <a:t> and </a:t>
            </a:r>
            <a:r>
              <a:rPr b="1" lang="it"/>
              <a:t>re-execute</a:t>
            </a:r>
            <a:r>
              <a:rPr lang="it"/>
              <a:t> specific </a:t>
            </a:r>
            <a:r>
              <a:rPr b="1" lang="it"/>
              <a:t>queries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Queries can be built visually by </a:t>
            </a:r>
            <a:r>
              <a:rPr b="1" lang="it"/>
              <a:t>combining</a:t>
            </a:r>
            <a:r>
              <a:rPr lang="it"/>
              <a:t> multiple </a:t>
            </a:r>
            <a:r>
              <a:rPr b="1" lang="it"/>
              <a:t>conditions using logical operators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Each </a:t>
            </a:r>
            <a:r>
              <a:rPr b="1" lang="it"/>
              <a:t>condition</a:t>
            </a:r>
            <a:r>
              <a:rPr lang="it"/>
              <a:t> can be </a:t>
            </a:r>
            <a:r>
              <a:rPr b="1" lang="it"/>
              <a:t>based on any field</a:t>
            </a:r>
            <a:r>
              <a:rPr lang="it"/>
              <a:t> of the elaboration </a:t>
            </a:r>
            <a:r>
              <a:rPr b="1" lang="it"/>
              <a:t>or</a:t>
            </a:r>
            <a:r>
              <a:rPr lang="it"/>
              <a:t> on any </a:t>
            </a:r>
            <a:r>
              <a:rPr b="1" lang="it"/>
              <a:t>setting</a:t>
            </a:r>
            <a:r>
              <a:rPr lang="it"/>
              <a:t> of the referenced algorithms.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This slide shows a visual </a:t>
            </a:r>
            <a:r>
              <a:rPr b="1" lang="it"/>
              <a:t>comparison</a:t>
            </a:r>
            <a:r>
              <a:rPr lang="it"/>
              <a:t> </a:t>
            </a:r>
            <a:r>
              <a:rPr b="1" lang="it"/>
              <a:t>of</a:t>
            </a:r>
            <a:r>
              <a:rPr lang="it"/>
              <a:t> how elaborations inquiry and configuration </a:t>
            </a:r>
            <a:r>
              <a:rPr lang="it">
                <a:solidFill>
                  <a:schemeClr val="dk1"/>
                </a:solidFill>
              </a:rPr>
              <a:t>are performed </a:t>
            </a:r>
            <a:r>
              <a:rPr b="1" lang="it">
                <a:solidFill>
                  <a:schemeClr val="dk1"/>
                </a:solidFill>
              </a:rPr>
              <a:t>in the web GUI versus</a:t>
            </a:r>
            <a:r>
              <a:rPr lang="it">
                <a:solidFill>
                  <a:schemeClr val="dk1"/>
                </a:solidFill>
              </a:rPr>
              <a:t> how they are carried out</a:t>
            </a:r>
            <a:r>
              <a:rPr lang="it"/>
              <a:t> through </a:t>
            </a:r>
            <a:r>
              <a:rPr b="1" lang="it"/>
              <a:t>the native</a:t>
            </a:r>
            <a:r>
              <a:rPr lang="it"/>
              <a:t> testbench </a:t>
            </a:r>
            <a:r>
              <a:rPr b="1" lang="it"/>
              <a:t>interface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On the left in the </a:t>
            </a:r>
            <a:r>
              <a:rPr b="1" lang="it"/>
              <a:t>GUI</a:t>
            </a:r>
            <a:r>
              <a:rPr lang="it"/>
              <a:t> supports the interaction is completely </a:t>
            </a:r>
            <a:r>
              <a:rPr b="1" lang="it"/>
              <a:t>visual</a:t>
            </a:r>
            <a:r>
              <a:rPr lang="it"/>
              <a:t> </a:t>
            </a:r>
            <a:r>
              <a:rPr lang="it"/>
              <a:t>while</a:t>
            </a:r>
            <a:r>
              <a:rPr lang="it"/>
              <a:t> on the right, in the </a:t>
            </a:r>
            <a:r>
              <a:rPr b="1" lang="it"/>
              <a:t>native mode,</a:t>
            </a:r>
            <a:r>
              <a:rPr lang="it"/>
              <a:t> </a:t>
            </a:r>
            <a:r>
              <a:rPr lang="it"/>
              <a:t>the same operations have to be performed </a:t>
            </a:r>
            <a:r>
              <a:rPr b="1" lang="it"/>
              <a:t>at programming level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Here the </a:t>
            </a:r>
            <a:r>
              <a:rPr b="1" lang="it"/>
              <a:t>same comparison</a:t>
            </a:r>
            <a:r>
              <a:rPr lang="it"/>
              <a:t> </a:t>
            </a:r>
            <a:r>
              <a:rPr lang="it"/>
              <a:t>Is applied to</a:t>
            </a:r>
            <a:r>
              <a:rPr b="1" lang="it"/>
              <a:t> </a:t>
            </a:r>
            <a:r>
              <a:rPr lang="it"/>
              <a:t>the</a:t>
            </a:r>
            <a:r>
              <a:rPr b="1" lang="it"/>
              <a:t> progress monitoring and </a:t>
            </a:r>
            <a:r>
              <a:rPr b="1" lang="it"/>
              <a:t>results</a:t>
            </a:r>
            <a:r>
              <a:rPr b="1" lang="it"/>
              <a:t> analysis use cases.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Also in </a:t>
            </a:r>
            <a:r>
              <a:rPr lang="it"/>
              <a:t>this</a:t>
            </a:r>
            <a:r>
              <a:rPr lang="it"/>
              <a:t> case</a:t>
            </a:r>
            <a:r>
              <a:rPr lang="it"/>
              <a:t> the web </a:t>
            </a:r>
            <a:r>
              <a:rPr b="1" lang="it"/>
              <a:t>GUI</a:t>
            </a:r>
            <a:r>
              <a:rPr lang="it"/>
              <a:t> provides a more convenient and effective interaction by </a:t>
            </a:r>
            <a:r>
              <a:rPr lang="it">
                <a:solidFill>
                  <a:schemeClr val="dk1"/>
                </a:solidFill>
              </a:rPr>
              <a:t>presenting </a:t>
            </a:r>
            <a:r>
              <a:rPr b="1" lang="it">
                <a:solidFill>
                  <a:schemeClr val="dk1"/>
                </a:solidFill>
              </a:rPr>
              <a:t>output information</a:t>
            </a:r>
            <a:r>
              <a:rPr lang="it">
                <a:solidFill>
                  <a:schemeClr val="dk1"/>
                </a:solidFill>
              </a:rPr>
              <a:t> in a </a:t>
            </a:r>
            <a:r>
              <a:rPr b="1" lang="it">
                <a:solidFill>
                  <a:schemeClr val="dk1"/>
                </a:solidFill>
              </a:rPr>
              <a:t>more detailed and integrated </a:t>
            </a:r>
            <a:r>
              <a:rPr lang="it">
                <a:solidFill>
                  <a:schemeClr val="dk1"/>
                </a:solidFill>
              </a:rPr>
              <a:t>way.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most relevant benefits brought to the PLC Testbench tool by this thesis work can be summarized as follows: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a thorough </a:t>
            </a:r>
            <a:r>
              <a:rPr b="1" lang="it"/>
              <a:t>debug and validation</a:t>
            </a:r>
            <a:r>
              <a:rPr lang="it"/>
              <a:t> of the testbench was carried out during of the project;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the </a:t>
            </a:r>
            <a:r>
              <a:rPr b="1" lang="it"/>
              <a:t>analysis capabilities</a:t>
            </a:r>
            <a:r>
              <a:rPr lang="it"/>
              <a:t> of the tool have been extended and </a:t>
            </a:r>
            <a:r>
              <a:rPr b="1" lang="it"/>
              <a:t>improved</a:t>
            </a:r>
            <a:r>
              <a:rPr lang="it"/>
              <a:t> </a:t>
            </a:r>
            <a:r>
              <a:rPr b="1" lang="it"/>
              <a:t>in</a:t>
            </a:r>
            <a:r>
              <a:rPr lang="it"/>
              <a:t> terms of </a:t>
            </a:r>
            <a:r>
              <a:rPr b="1" lang="it"/>
              <a:t>quantity and</a:t>
            </a:r>
            <a:r>
              <a:rPr lang="it"/>
              <a:t> </a:t>
            </a:r>
            <a:r>
              <a:rPr b="1" lang="it"/>
              <a:t>quality</a:t>
            </a:r>
            <a:r>
              <a:rPr lang="it"/>
              <a:t> of the information;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tool </a:t>
            </a:r>
            <a:r>
              <a:rPr b="1" lang="it"/>
              <a:t>installation</a:t>
            </a:r>
            <a:r>
              <a:rPr lang="it"/>
              <a:t> has been made </a:t>
            </a:r>
            <a:r>
              <a:rPr b="1" lang="it"/>
              <a:t>easier</a:t>
            </a:r>
            <a:r>
              <a:rPr lang="it"/>
              <a:t> by encapsulating the </a:t>
            </a:r>
            <a:r>
              <a:rPr b="1" lang="it"/>
              <a:t>complexity</a:t>
            </a:r>
            <a:r>
              <a:rPr lang="it"/>
              <a:t> </a:t>
            </a:r>
            <a:r>
              <a:rPr b="1" lang="it"/>
              <a:t>in</a:t>
            </a:r>
            <a:r>
              <a:rPr lang="it"/>
              <a:t> the </a:t>
            </a:r>
            <a:r>
              <a:rPr b="1" lang="it"/>
              <a:t>build</a:t>
            </a:r>
            <a:r>
              <a:rPr lang="it"/>
              <a:t> </a:t>
            </a:r>
            <a:r>
              <a:rPr lang="it"/>
              <a:t>process </a:t>
            </a:r>
            <a:r>
              <a:rPr b="1" lang="it"/>
              <a:t>of the </a:t>
            </a:r>
            <a:r>
              <a:rPr b="1" lang="it"/>
              <a:t>docker image</a:t>
            </a:r>
            <a:r>
              <a:rPr lang="it"/>
              <a:t>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the </a:t>
            </a:r>
            <a:r>
              <a:rPr b="1" lang="it"/>
              <a:t>application</a:t>
            </a:r>
            <a:r>
              <a:rPr lang="it"/>
              <a:t> has been made </a:t>
            </a:r>
            <a:r>
              <a:rPr b="1" lang="it"/>
              <a:t>more scalable by</a:t>
            </a:r>
            <a:r>
              <a:rPr lang="it"/>
              <a:t> making </a:t>
            </a:r>
            <a:r>
              <a:rPr b="1" lang="it"/>
              <a:t>distributed deployment</a:t>
            </a:r>
            <a:r>
              <a:rPr lang="it"/>
              <a:t> possible;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the </a:t>
            </a:r>
            <a:r>
              <a:rPr lang="it"/>
              <a:t>possibility to </a:t>
            </a:r>
            <a:r>
              <a:rPr b="1" lang="it"/>
              <a:t>use</a:t>
            </a:r>
            <a:r>
              <a:rPr lang="it"/>
              <a:t> the</a:t>
            </a:r>
            <a:r>
              <a:rPr lang="it"/>
              <a:t> tool</a:t>
            </a:r>
            <a:r>
              <a:rPr b="1" lang="it"/>
              <a:t> </a:t>
            </a:r>
            <a:r>
              <a:rPr lang="it"/>
              <a:t>has been </a:t>
            </a:r>
            <a:r>
              <a:rPr b="1" lang="it"/>
              <a:t>extended</a:t>
            </a:r>
            <a:r>
              <a:rPr lang="it"/>
              <a:t> to </a:t>
            </a:r>
            <a:r>
              <a:rPr b="1" lang="it"/>
              <a:t>users with no</a:t>
            </a:r>
            <a:r>
              <a:rPr lang="it"/>
              <a:t> </a:t>
            </a:r>
            <a:r>
              <a:rPr b="1" lang="it"/>
              <a:t>expertise in Python programming.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"/>
              <a:t>Despite</a:t>
            </a:r>
            <a:r>
              <a:rPr lang="it"/>
              <a:t> being </a:t>
            </a:r>
            <a:r>
              <a:rPr b="1" lang="it"/>
              <a:t>fully operational and exposing all the</a:t>
            </a:r>
            <a:r>
              <a:rPr lang="it"/>
              <a:t> current </a:t>
            </a:r>
            <a:r>
              <a:rPr b="1" lang="it"/>
              <a:t>functions of</a:t>
            </a:r>
            <a:r>
              <a:rPr lang="it"/>
              <a:t> the underlying </a:t>
            </a:r>
            <a:r>
              <a:rPr b="1" lang="it"/>
              <a:t>PLC Testbench</a:t>
            </a:r>
            <a:r>
              <a:rPr lang="it"/>
              <a:t>, the web GUI still has a lot of </a:t>
            </a:r>
            <a:r>
              <a:rPr b="1" lang="it"/>
              <a:t>room for improvement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 few ideas for </a:t>
            </a:r>
            <a:r>
              <a:rPr b="1" lang="it"/>
              <a:t>possible future enhancements </a:t>
            </a:r>
            <a:r>
              <a:rPr lang="it"/>
              <a:t>are</a:t>
            </a:r>
            <a:r>
              <a:rPr lang="it"/>
              <a:t>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Extensive validation with users;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Support for additionals audio formats;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Search functions on output results;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User collaboration use cases;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Data export.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</a:t>
            </a:r>
            <a:r>
              <a:rPr b="1" lang="it"/>
              <a:t>results</a:t>
            </a:r>
            <a:r>
              <a:rPr lang="it"/>
              <a:t> of this thesis work are </a:t>
            </a:r>
            <a:r>
              <a:rPr b="1" lang="it"/>
              <a:t>publicly available</a:t>
            </a:r>
            <a:r>
              <a:rPr lang="it"/>
              <a:t> in the form of </a:t>
            </a:r>
            <a:r>
              <a:rPr b="1" lang="it"/>
              <a:t>source code at</a:t>
            </a:r>
            <a:r>
              <a:rPr lang="it"/>
              <a:t> the </a:t>
            </a:r>
            <a:r>
              <a:rPr b="1" lang="it"/>
              <a:t>GitHub</a:t>
            </a:r>
            <a:r>
              <a:rPr lang="it"/>
              <a:t> URL mentioned in the slide </a:t>
            </a:r>
            <a:r>
              <a:rPr b="1" lang="it"/>
              <a:t>or</a:t>
            </a:r>
            <a:r>
              <a:rPr lang="it"/>
              <a:t> as a </a:t>
            </a:r>
            <a:r>
              <a:rPr b="1" lang="it"/>
              <a:t>pre-built docker image</a:t>
            </a:r>
            <a:r>
              <a:rPr lang="it"/>
              <a:t> </a:t>
            </a:r>
            <a:r>
              <a:rPr b="1" lang="it"/>
              <a:t>at </a:t>
            </a:r>
            <a:r>
              <a:rPr lang="it"/>
              <a:t>the indicated </a:t>
            </a:r>
            <a:r>
              <a:rPr b="1" lang="it"/>
              <a:t>DockerHub </a:t>
            </a:r>
            <a:r>
              <a:rPr lang="it"/>
              <a:t>URL.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 </a:t>
            </a:r>
            <a:r>
              <a:rPr b="1" lang="it"/>
              <a:t>paper</a:t>
            </a:r>
            <a:r>
              <a:rPr lang="it"/>
              <a:t> about the jointed work of Luca Vignati and me for the respective thesis was </a:t>
            </a:r>
            <a:r>
              <a:rPr b="1" lang="it"/>
              <a:t>presented</a:t>
            </a:r>
            <a:r>
              <a:rPr b="1" lang="it">
                <a:solidFill>
                  <a:schemeClr val="dk1"/>
                </a:solidFill>
              </a:rPr>
              <a:t> at the 4th International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Symposium on the Internet of Sounds</a:t>
            </a:r>
            <a:r>
              <a:rPr lang="it">
                <a:solidFill>
                  <a:schemeClr val="dk1"/>
                </a:solidFill>
              </a:rPr>
              <a:t>, held in Pisa on the 26-27th of October 2023 and will soon be available in the proceedings of the conference.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During the conference </a:t>
            </a:r>
            <a:r>
              <a:rPr b="1" lang="it"/>
              <a:t>in Pisa</a:t>
            </a:r>
            <a:r>
              <a:rPr lang="it"/>
              <a:t> the software was </a:t>
            </a:r>
            <a:r>
              <a:rPr b="1" lang="it"/>
              <a:t>presented to</a:t>
            </a:r>
            <a:r>
              <a:rPr lang="it"/>
              <a:t> a </a:t>
            </a:r>
            <a:r>
              <a:rPr b="1" lang="it"/>
              <a:t>team of experts</a:t>
            </a:r>
            <a:r>
              <a:rPr lang="it"/>
              <a:t> and got a </a:t>
            </a:r>
            <a:r>
              <a:rPr b="1" lang="it"/>
              <a:t>very positive feedback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At the end of the conference Vignati and me had the great honor to be prized with the </a:t>
            </a:r>
            <a:r>
              <a:rPr b="1" lang="it"/>
              <a:t>“Best Demo Award”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"/>
              <a:t>Thank</a:t>
            </a:r>
            <a:r>
              <a:rPr lang="it"/>
              <a:t> you so much for your attention.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Now I am at your disposal in case </a:t>
            </a:r>
            <a:r>
              <a:rPr lang="it"/>
              <a:t>there</a:t>
            </a:r>
            <a:r>
              <a:rPr lang="it"/>
              <a:t> are any </a:t>
            </a:r>
            <a:r>
              <a:rPr b="1" lang="it"/>
              <a:t>questions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context</a:t>
            </a:r>
            <a:r>
              <a:rPr lang="it">
                <a:solidFill>
                  <a:schemeClr val="dk1"/>
                </a:solidFill>
              </a:rPr>
              <a:t> in which this thesis was born is the </a:t>
            </a:r>
            <a:r>
              <a:rPr b="1" lang="it">
                <a:solidFill>
                  <a:schemeClr val="dk1"/>
                </a:solidFill>
              </a:rPr>
              <a:t>PLC Testbench</a:t>
            </a:r>
            <a:r>
              <a:rPr lang="it">
                <a:solidFill>
                  <a:schemeClr val="dk1"/>
                </a:solidFill>
              </a:rPr>
              <a:t>, a tool to compare Packet-Loss-Concealment algorithms developed by Luca Vignati.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PLC algorithms</a:t>
            </a:r>
            <a:r>
              <a:rPr lang="it">
                <a:solidFill>
                  <a:schemeClr val="dk1"/>
                </a:solidFill>
              </a:rPr>
              <a:t> try reconstruct the lost portions of audio streams to </a:t>
            </a:r>
            <a:r>
              <a:rPr b="1" lang="it">
                <a:solidFill>
                  <a:schemeClr val="dk1"/>
                </a:solidFill>
              </a:rPr>
              <a:t>provide acceptable quality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on lossy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connections</a:t>
            </a:r>
            <a:r>
              <a:rPr lang="i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biggest problems</a:t>
            </a:r>
            <a:r>
              <a:rPr lang="it">
                <a:solidFill>
                  <a:schemeClr val="dk1"/>
                </a:solidFill>
              </a:rPr>
              <a:t> with the PLC Testbench were that: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interaction with the tool</a:t>
            </a:r>
            <a:r>
              <a:rPr lang="it">
                <a:solidFill>
                  <a:schemeClr val="dk1"/>
                </a:solidFill>
              </a:rPr>
              <a:t> was </a:t>
            </a:r>
            <a:r>
              <a:rPr b="1" lang="it">
                <a:solidFill>
                  <a:schemeClr val="dk1"/>
                </a:solidFill>
              </a:rPr>
              <a:t>possible only</a:t>
            </a:r>
            <a:r>
              <a:rPr lang="it">
                <a:solidFill>
                  <a:schemeClr val="dk1"/>
                </a:solidFill>
              </a:rPr>
              <a:t> at </a:t>
            </a:r>
            <a:r>
              <a:rPr b="1" lang="it">
                <a:solidFill>
                  <a:schemeClr val="dk1"/>
                </a:solidFill>
              </a:rPr>
              <a:t>code</a:t>
            </a:r>
            <a:r>
              <a:rPr lang="it">
                <a:solidFill>
                  <a:schemeClr val="dk1"/>
                </a:solidFill>
              </a:rPr>
              <a:t> level;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>
                <a:solidFill>
                  <a:schemeClr val="dk1"/>
                </a:solidFill>
              </a:rPr>
              <a:t>the output </a:t>
            </a:r>
            <a:r>
              <a:rPr b="1" lang="it">
                <a:solidFill>
                  <a:schemeClr val="dk1"/>
                </a:solidFill>
              </a:rPr>
              <a:t>information</a:t>
            </a:r>
            <a:r>
              <a:rPr lang="it">
                <a:solidFill>
                  <a:schemeClr val="dk1"/>
                </a:solidFill>
              </a:rPr>
              <a:t> was </a:t>
            </a:r>
            <a:r>
              <a:rPr b="1" lang="it">
                <a:solidFill>
                  <a:schemeClr val="dk1"/>
                </a:solidFill>
              </a:rPr>
              <a:t>not integrated</a:t>
            </a:r>
            <a:r>
              <a:rPr lang="it">
                <a:solidFill>
                  <a:schemeClr val="dk1"/>
                </a:solidFill>
              </a:rPr>
              <a:t>, making the </a:t>
            </a:r>
            <a:r>
              <a:rPr b="1" lang="it">
                <a:solidFill>
                  <a:schemeClr val="dk1"/>
                </a:solidFill>
              </a:rPr>
              <a:t>analysis inefficient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The development of a </a:t>
            </a:r>
            <a:r>
              <a:rPr b="1" lang="it">
                <a:solidFill>
                  <a:schemeClr val="dk1"/>
                </a:solidFill>
              </a:rPr>
              <a:t>Graphical User Interface</a:t>
            </a:r>
            <a:r>
              <a:rPr lang="it">
                <a:solidFill>
                  <a:schemeClr val="dk1"/>
                </a:solidFill>
              </a:rPr>
              <a:t> was seen </a:t>
            </a:r>
            <a:r>
              <a:rPr b="1" lang="it">
                <a:solidFill>
                  <a:schemeClr val="dk1"/>
                </a:solidFill>
              </a:rPr>
              <a:t>as a solution</a:t>
            </a:r>
            <a:r>
              <a:rPr lang="it">
                <a:solidFill>
                  <a:schemeClr val="dk1"/>
                </a:solidFill>
              </a:rPr>
              <a:t> to these problems.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Finally this slide summarizes the </a:t>
            </a:r>
            <a:r>
              <a:rPr b="1" lang="it"/>
              <a:t>major achievements</a:t>
            </a:r>
            <a:r>
              <a:rPr lang="it"/>
              <a:t> of this thesis work by highlighting the </a:t>
            </a:r>
            <a:r>
              <a:rPr b="1" lang="it"/>
              <a:t>most critical limitations</a:t>
            </a:r>
            <a:r>
              <a:rPr lang="it"/>
              <a:t> of the native PLC Testbench's interface and how they were </a:t>
            </a:r>
            <a:r>
              <a:rPr b="1" lang="it"/>
              <a:t>addressed and overcome</a:t>
            </a:r>
            <a:r>
              <a:rPr lang="it"/>
              <a:t> in the web GUI.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For example: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limited and raw output</a:t>
            </a:r>
            <a:r>
              <a:rPr lang="it"/>
              <a:t> has been </a:t>
            </a:r>
            <a:r>
              <a:rPr b="1" lang="it"/>
              <a:t>replaced by</a:t>
            </a:r>
            <a:r>
              <a:rPr lang="it"/>
              <a:t> a </a:t>
            </a:r>
            <a:r>
              <a:rPr b="1" lang="it"/>
              <a:t>sophisticated dashboard</a:t>
            </a:r>
            <a:r>
              <a:rPr lang="it"/>
              <a:t> where </a:t>
            </a:r>
            <a:r>
              <a:rPr b="1" lang="it"/>
              <a:t>information </a:t>
            </a:r>
            <a:r>
              <a:rPr lang="it"/>
              <a:t>is </a:t>
            </a:r>
            <a:r>
              <a:rPr b="1" lang="it"/>
              <a:t>highly integrated</a:t>
            </a:r>
            <a:r>
              <a:rPr lang="it"/>
              <a:t>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interaction mode</a:t>
            </a:r>
            <a:r>
              <a:rPr lang="it"/>
              <a:t> has been turned </a:t>
            </a:r>
            <a:r>
              <a:rPr b="1" lang="it">
                <a:solidFill>
                  <a:schemeClr val="dk1"/>
                </a:solidFill>
              </a:rPr>
              <a:t>from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programming level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/>
              <a:t>into graphical</a:t>
            </a:r>
            <a:r>
              <a:rPr lang="it"/>
              <a:t>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installation complexity</a:t>
            </a:r>
            <a:r>
              <a:rPr lang="it"/>
              <a:t> has been completely </a:t>
            </a:r>
            <a:r>
              <a:rPr b="1" lang="it"/>
              <a:t>hidden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The </a:t>
            </a:r>
            <a:r>
              <a:rPr b="1" lang="it">
                <a:solidFill>
                  <a:schemeClr val="dk1"/>
                </a:solidFill>
              </a:rPr>
              <a:t>purpose</a:t>
            </a:r>
            <a:r>
              <a:rPr lang="it">
                <a:solidFill>
                  <a:schemeClr val="dk1"/>
                </a:solidFill>
              </a:rPr>
              <a:t> of this thesis work was therefore </a:t>
            </a:r>
            <a:r>
              <a:rPr b="1" lang="it">
                <a:solidFill>
                  <a:schemeClr val="dk1"/>
                </a:solidFill>
              </a:rPr>
              <a:t>developing a GUI</a:t>
            </a:r>
            <a:r>
              <a:rPr lang="it">
                <a:solidFill>
                  <a:schemeClr val="dk1"/>
                </a:solidFill>
              </a:rPr>
              <a:t> for the PLC Testbench to boost up the qualitative and quantitative comparison of PLC algorithms by </a:t>
            </a:r>
            <a:r>
              <a:rPr b="1" lang="it">
                <a:solidFill>
                  <a:schemeClr val="dk1"/>
                </a:solidFill>
              </a:rPr>
              <a:t>making the interaction</a:t>
            </a:r>
            <a:r>
              <a:rPr lang="it">
                <a:solidFill>
                  <a:schemeClr val="dk1"/>
                </a:solidFill>
              </a:rPr>
              <a:t> with the tool </a:t>
            </a:r>
            <a:r>
              <a:rPr b="1" lang="it">
                <a:solidFill>
                  <a:schemeClr val="dk1"/>
                </a:solidFill>
              </a:rPr>
              <a:t>easy</a:t>
            </a:r>
            <a:r>
              <a:rPr lang="it">
                <a:solidFill>
                  <a:schemeClr val="dk1"/>
                </a:solidFill>
              </a:rPr>
              <a:t>, </a:t>
            </a:r>
            <a:r>
              <a:rPr b="1" lang="it">
                <a:solidFill>
                  <a:schemeClr val="dk1"/>
                </a:solidFill>
              </a:rPr>
              <a:t>effective</a:t>
            </a:r>
            <a:r>
              <a:rPr lang="it">
                <a:solidFill>
                  <a:schemeClr val="dk1"/>
                </a:solidFill>
              </a:rPr>
              <a:t>, and </a:t>
            </a:r>
            <a:r>
              <a:rPr b="1" lang="it">
                <a:solidFill>
                  <a:schemeClr val="dk1"/>
                </a:solidFill>
              </a:rPr>
              <a:t>efficient</a:t>
            </a:r>
            <a:r>
              <a:rPr lang="i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Qualitative comparison</a:t>
            </a:r>
            <a:r>
              <a:rPr lang="it">
                <a:solidFill>
                  <a:schemeClr val="dk1"/>
                </a:solidFill>
              </a:rPr>
              <a:t> mainly consists in visually </a:t>
            </a:r>
            <a:r>
              <a:rPr b="1" lang="it">
                <a:solidFill>
                  <a:schemeClr val="dk1"/>
                </a:solidFill>
              </a:rPr>
              <a:t>comparing waveforms and spectrograms</a:t>
            </a:r>
            <a:r>
              <a:rPr lang="it">
                <a:solidFill>
                  <a:schemeClr val="dk1"/>
                </a:solidFill>
              </a:rPr>
              <a:t>, and in </a:t>
            </a:r>
            <a:r>
              <a:rPr b="1" lang="it">
                <a:solidFill>
                  <a:schemeClr val="dk1"/>
                </a:solidFill>
              </a:rPr>
              <a:t>listening to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audio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files</a:t>
            </a:r>
            <a:r>
              <a:rPr lang="i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Quantitative comparison</a:t>
            </a:r>
            <a:r>
              <a:rPr lang="it">
                <a:solidFill>
                  <a:schemeClr val="dk1"/>
                </a:solidFill>
              </a:rPr>
              <a:t> is essentially </a:t>
            </a:r>
            <a:r>
              <a:rPr b="1" lang="it">
                <a:solidFill>
                  <a:schemeClr val="dk1"/>
                </a:solidFill>
              </a:rPr>
              <a:t>based on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metrics</a:t>
            </a:r>
            <a:r>
              <a:rPr lang="it">
                <a:solidFill>
                  <a:schemeClr val="dk1"/>
                </a:solidFill>
              </a:rPr>
              <a:t> calculated the reconstructed audio files.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From a methodological perspective, it was decided to adopt an </a:t>
            </a:r>
            <a:r>
              <a:rPr b="1" lang="it"/>
              <a:t>iterative agile development process</a:t>
            </a:r>
            <a:r>
              <a:rPr lang="it"/>
              <a:t> composed of </a:t>
            </a:r>
            <a:r>
              <a:rPr b="1" lang="it"/>
              <a:t>short cycles of design, develop and testing</a:t>
            </a:r>
            <a:r>
              <a:rPr lang="it"/>
              <a:t> phases.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This helped keeping the focus on </a:t>
            </a:r>
            <a:r>
              <a:rPr b="1" lang="it"/>
              <a:t>small and clear objectives</a:t>
            </a:r>
            <a:r>
              <a:rPr lang="it"/>
              <a:t> and getting </a:t>
            </a:r>
            <a:r>
              <a:rPr b="1" lang="it"/>
              <a:t>fast feedback</a:t>
            </a:r>
            <a:r>
              <a:rPr lang="it"/>
              <a:t>, thus </a:t>
            </a:r>
            <a:r>
              <a:rPr b="1" lang="it"/>
              <a:t>minimizing</a:t>
            </a:r>
            <a:r>
              <a:rPr lang="it"/>
              <a:t> the risk of developing </a:t>
            </a:r>
            <a:r>
              <a:rPr b="1" lang="it"/>
              <a:t>useless functions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The </a:t>
            </a:r>
            <a:r>
              <a:rPr lang="it"/>
              <a:t>GUI was developed through a </a:t>
            </a:r>
            <a:r>
              <a:rPr b="1" lang="it"/>
              <a:t>Web</a:t>
            </a:r>
            <a:r>
              <a:rPr lang="it"/>
              <a:t> </a:t>
            </a:r>
            <a:r>
              <a:rPr b="1" lang="it"/>
              <a:t>application</a:t>
            </a:r>
            <a:r>
              <a:rPr lang="it"/>
              <a:t>, </a:t>
            </a:r>
            <a:r>
              <a:rPr lang="it"/>
              <a:t>made</a:t>
            </a:r>
            <a:r>
              <a:rPr lang="it"/>
              <a:t> of </a:t>
            </a:r>
            <a:r>
              <a:rPr b="1" lang="it"/>
              <a:t>two</a:t>
            </a:r>
            <a:r>
              <a:rPr b="1" lang="it"/>
              <a:t> layers</a:t>
            </a:r>
            <a:r>
              <a:rPr lang="it"/>
              <a:t>: a </a:t>
            </a:r>
            <a:r>
              <a:rPr b="1" lang="it"/>
              <a:t>frontend, implementing the g</a:t>
            </a:r>
            <a:r>
              <a:rPr b="1" lang="it"/>
              <a:t>raphical part of the UI,</a:t>
            </a:r>
            <a:r>
              <a:rPr lang="it"/>
              <a:t> written in JavaScript and based on React framework and a </a:t>
            </a:r>
            <a:r>
              <a:rPr b="1" lang="it"/>
              <a:t>backend, implementing services over a REST API</a:t>
            </a:r>
            <a:r>
              <a:rPr lang="it"/>
              <a:t>, wri</a:t>
            </a:r>
            <a:r>
              <a:rPr lang="it"/>
              <a:t>tten </a:t>
            </a:r>
            <a:r>
              <a:rPr lang="it"/>
              <a:t>in Python and based on Flask framework.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"/>
              <a:t>Bundling and distribution</a:t>
            </a:r>
            <a:r>
              <a:rPr lang="it"/>
              <a:t> were addressed </a:t>
            </a:r>
            <a:r>
              <a:rPr b="1" lang="it"/>
              <a:t>by</a:t>
            </a:r>
            <a:r>
              <a:rPr lang="it"/>
              <a:t> </a:t>
            </a:r>
            <a:r>
              <a:rPr b="1" lang="it"/>
              <a:t>containerizing</a:t>
            </a:r>
            <a:r>
              <a:rPr lang="it"/>
              <a:t> the application </a:t>
            </a:r>
            <a:r>
              <a:rPr b="1" lang="it"/>
              <a:t>as a Docker image</a:t>
            </a:r>
            <a:r>
              <a:rPr lang="it"/>
              <a:t>, while for </a:t>
            </a:r>
            <a:r>
              <a:rPr b="1" lang="it"/>
              <a:t>build and deploy</a:t>
            </a:r>
            <a:r>
              <a:rPr lang="it"/>
              <a:t> I leveraged </a:t>
            </a:r>
            <a:r>
              <a:rPr lang="it">
                <a:solidFill>
                  <a:schemeClr val="dk1"/>
                </a:solidFill>
              </a:rPr>
              <a:t>Circle CI’s</a:t>
            </a:r>
            <a:r>
              <a:rPr lang="it"/>
              <a:t> </a:t>
            </a:r>
            <a:r>
              <a:rPr b="1" lang="it"/>
              <a:t>pipelines as code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Now time has come to have a look at the application interface.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This is the </a:t>
            </a:r>
            <a:r>
              <a:rPr b="1" lang="it"/>
              <a:t>landing page</a:t>
            </a:r>
            <a:r>
              <a:rPr lang="it"/>
              <a:t> which addresses </a:t>
            </a:r>
            <a:r>
              <a:rPr b="1" lang="it"/>
              <a:t>two</a:t>
            </a:r>
            <a:r>
              <a:rPr lang="it"/>
              <a:t> main </a:t>
            </a:r>
            <a:r>
              <a:rPr b="1" lang="it"/>
              <a:t>purposes</a:t>
            </a:r>
            <a:r>
              <a:rPr lang="it"/>
              <a:t>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helping the user to</a:t>
            </a:r>
            <a:r>
              <a:rPr lang="it"/>
              <a:t> </a:t>
            </a:r>
            <a:r>
              <a:rPr b="1" lang="it"/>
              <a:t>develop</a:t>
            </a:r>
            <a:r>
              <a:rPr lang="it"/>
              <a:t> a </a:t>
            </a:r>
            <a:r>
              <a:rPr b="1" lang="it"/>
              <a:t>proper mental model of the software </a:t>
            </a:r>
            <a:r>
              <a:rPr lang="it"/>
              <a:t>by</a:t>
            </a:r>
            <a:r>
              <a:rPr b="1" lang="it"/>
              <a:t> </a:t>
            </a:r>
            <a:r>
              <a:rPr lang="it"/>
              <a:t>providing on the left a</a:t>
            </a:r>
            <a:r>
              <a:rPr b="1" lang="it"/>
              <a:t> short help page;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putting the user in condition to</a:t>
            </a:r>
            <a:r>
              <a:rPr b="1" lang="it"/>
              <a:t> start using the tool immediately </a:t>
            </a:r>
            <a:r>
              <a:rPr lang="it"/>
              <a:t>by displaying on the right</a:t>
            </a:r>
            <a:r>
              <a:rPr b="1" lang="it"/>
              <a:t> </a:t>
            </a:r>
            <a:r>
              <a:rPr lang="it"/>
              <a:t>a </a:t>
            </a:r>
            <a:r>
              <a:rPr b="1" lang="it"/>
              <a:t>list of</a:t>
            </a:r>
            <a:r>
              <a:rPr lang="it"/>
              <a:t> the </a:t>
            </a:r>
            <a:r>
              <a:rPr b="1" lang="it"/>
              <a:t>most relevant operations</a:t>
            </a:r>
            <a:r>
              <a:rPr lang="it"/>
              <a:t> supported by the application, with a </a:t>
            </a:r>
            <a:r>
              <a:rPr b="1" lang="it"/>
              <a:t>direct entry point</a:t>
            </a:r>
            <a:r>
              <a:rPr lang="it"/>
              <a:t> to the functions.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This </a:t>
            </a:r>
            <a:r>
              <a:rPr b="1" lang="it"/>
              <a:t>screen</a:t>
            </a:r>
            <a:r>
              <a:rPr lang="it"/>
              <a:t> instead is intended </a:t>
            </a:r>
            <a:r>
              <a:rPr b="1" lang="it"/>
              <a:t>to guide the user</a:t>
            </a:r>
            <a:r>
              <a:rPr lang="it"/>
              <a:t> through the</a:t>
            </a:r>
            <a:r>
              <a:rPr b="1" lang="it"/>
              <a:t> configuration </a:t>
            </a:r>
            <a:r>
              <a:rPr b="1" lang="it"/>
              <a:t>of </a:t>
            </a:r>
            <a:r>
              <a:rPr b="1" lang="it"/>
              <a:t>an elaboration</a:t>
            </a:r>
            <a:r>
              <a:rPr lang="it"/>
              <a:t> </a:t>
            </a:r>
            <a:r>
              <a:rPr lang="it"/>
              <a:t>focusing on </a:t>
            </a:r>
            <a:r>
              <a:rPr lang="it"/>
              <a:t>three objectives</a:t>
            </a:r>
            <a:r>
              <a:rPr lang="it"/>
              <a:t>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fast and effective interaction:</a:t>
            </a:r>
            <a:r>
              <a:rPr lang="it">
                <a:solidFill>
                  <a:schemeClr val="dk1"/>
                </a:solidFill>
              </a:rPr>
              <a:t> pursued with </a:t>
            </a:r>
            <a:r>
              <a:rPr b="1" lang="it">
                <a:solidFill>
                  <a:schemeClr val="dk1"/>
                </a:solidFill>
              </a:rPr>
              <a:t>sensibile defaults for</a:t>
            </a:r>
            <a:r>
              <a:rPr lang="it">
                <a:solidFill>
                  <a:schemeClr val="dk1"/>
                </a:solidFill>
              </a:rPr>
              <a:t> the </a:t>
            </a:r>
            <a:r>
              <a:rPr b="1" lang="it">
                <a:solidFill>
                  <a:schemeClr val="dk1"/>
                </a:solidFill>
              </a:rPr>
              <a:t>settings</a:t>
            </a:r>
            <a:r>
              <a:rPr lang="it">
                <a:solidFill>
                  <a:schemeClr val="dk1"/>
                </a:solidFill>
              </a:rPr>
              <a:t> and </a:t>
            </a:r>
            <a:r>
              <a:rPr b="1" lang="it">
                <a:solidFill>
                  <a:schemeClr val="dk1"/>
                </a:solidFill>
              </a:rPr>
              <a:t>keyboard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shortcuts</a:t>
            </a:r>
            <a:r>
              <a:rPr lang="it">
                <a:solidFill>
                  <a:schemeClr val="dk1"/>
                </a:solidFill>
              </a:rPr>
              <a:t>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clarity</a:t>
            </a:r>
            <a:r>
              <a:rPr lang="it"/>
              <a:t>: pursued by </a:t>
            </a:r>
            <a:r>
              <a:rPr lang="it">
                <a:solidFill>
                  <a:schemeClr val="dk1"/>
                </a:solidFill>
              </a:rPr>
              <a:t>splitting the configuration process into </a:t>
            </a:r>
            <a:r>
              <a:rPr b="1" lang="it">
                <a:solidFill>
                  <a:schemeClr val="dk1"/>
                </a:solidFill>
              </a:rPr>
              <a:t>multiple sequential steps;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adaptability:</a:t>
            </a:r>
            <a:r>
              <a:rPr lang="it"/>
              <a:t> </a:t>
            </a:r>
            <a:r>
              <a:rPr lang="it">
                <a:solidFill>
                  <a:schemeClr val="dk1"/>
                </a:solidFill>
              </a:rPr>
              <a:t>achieved </a:t>
            </a:r>
            <a:r>
              <a:rPr b="1" lang="it">
                <a:solidFill>
                  <a:schemeClr val="dk1"/>
                </a:solidFill>
              </a:rPr>
              <a:t>by</a:t>
            </a:r>
            <a:r>
              <a:rPr lang="it">
                <a:solidFill>
                  <a:schemeClr val="dk1"/>
                </a:solidFill>
              </a:rPr>
              <a:t> implementing </a:t>
            </a:r>
            <a:r>
              <a:rPr b="1" lang="it">
                <a:solidFill>
                  <a:schemeClr val="dk1"/>
                </a:solidFill>
              </a:rPr>
              <a:t>dynamic discovery of</a:t>
            </a:r>
            <a:r>
              <a:rPr lang="it">
                <a:solidFill>
                  <a:schemeClr val="dk1"/>
                </a:solidFill>
              </a:rPr>
              <a:t> the </a:t>
            </a:r>
            <a:r>
              <a:rPr b="1" lang="it">
                <a:solidFill>
                  <a:schemeClr val="dk1"/>
                </a:solidFill>
              </a:rPr>
              <a:t>algorithms and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settings</a:t>
            </a:r>
            <a:r>
              <a:rPr lang="it">
                <a:solidFill>
                  <a:schemeClr val="dk1"/>
                </a:solidFill>
              </a:rPr>
              <a:t>, thus</a:t>
            </a:r>
            <a:r>
              <a:rPr lang="it"/>
              <a:t> supporting testbench extensions with no changes to the code.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 PLC Testbench </a:t>
            </a:r>
            <a:r>
              <a:rPr b="1" lang="it"/>
              <a:t>elaboration</a:t>
            </a:r>
            <a:r>
              <a:rPr lang="it"/>
              <a:t> can be represented </a:t>
            </a:r>
            <a:r>
              <a:rPr b="1" lang="it"/>
              <a:t>as a forest of trees,</a:t>
            </a:r>
            <a:r>
              <a:rPr lang="it"/>
              <a:t> </a:t>
            </a:r>
            <a:r>
              <a:rPr lang="it"/>
              <a:t>each </a:t>
            </a:r>
            <a:r>
              <a:rPr lang="it">
                <a:solidFill>
                  <a:schemeClr val="dk1"/>
                </a:solidFill>
              </a:rPr>
              <a:t>corresponding to </a:t>
            </a:r>
            <a:r>
              <a:rPr lang="it"/>
              <a:t>a single input file. Processing</a:t>
            </a:r>
            <a:r>
              <a:rPr lang="it"/>
              <a:t> can take a long time, thus</a:t>
            </a:r>
            <a:r>
              <a:rPr b="1" lang="it"/>
              <a:t> progress</a:t>
            </a:r>
            <a:r>
              <a:rPr lang="it"/>
              <a:t> </a:t>
            </a:r>
            <a:r>
              <a:rPr b="1" lang="it"/>
              <a:t>monitoring</a:t>
            </a:r>
            <a:r>
              <a:rPr lang="it"/>
              <a:t> is </a:t>
            </a:r>
            <a:r>
              <a:rPr b="1" lang="it"/>
              <a:t>essential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Since the </a:t>
            </a:r>
            <a:r>
              <a:rPr b="1" lang="it"/>
              <a:t>structure identical for all the</a:t>
            </a:r>
            <a:r>
              <a:rPr lang="it"/>
              <a:t> </a:t>
            </a:r>
            <a:r>
              <a:rPr b="1" lang="it"/>
              <a:t>input files</a:t>
            </a:r>
            <a:r>
              <a:rPr lang="it"/>
              <a:t> it was decided to display </a:t>
            </a:r>
            <a:r>
              <a:rPr lang="it">
                <a:solidFill>
                  <a:schemeClr val="dk1"/>
                </a:solidFill>
              </a:rPr>
              <a:t>progress</a:t>
            </a:r>
            <a:r>
              <a:rPr lang="it"/>
              <a:t> at two different levels of detail: </a:t>
            </a:r>
            <a:r>
              <a:rPr b="1" lang="it"/>
              <a:t>overall progress</a:t>
            </a:r>
            <a:r>
              <a:rPr lang="it"/>
              <a:t> and </a:t>
            </a:r>
            <a:r>
              <a:rPr b="1" lang="it"/>
              <a:t>progress within a</a:t>
            </a:r>
            <a:r>
              <a:rPr lang="it"/>
              <a:t> </a:t>
            </a:r>
            <a:r>
              <a:rPr b="1" lang="it"/>
              <a:t>single file</a:t>
            </a:r>
            <a:r>
              <a:rPr lang="it"/>
              <a:t> processing. The </a:t>
            </a:r>
            <a:r>
              <a:rPr b="1" lang="it"/>
              <a:t>settings</a:t>
            </a:r>
            <a:r>
              <a:rPr lang="it"/>
              <a:t> of each elaboration step can be inspected by </a:t>
            </a:r>
            <a:r>
              <a:rPr b="1" lang="it"/>
              <a:t>placing the mouse pointer over</a:t>
            </a:r>
            <a:r>
              <a:rPr lang="it"/>
              <a:t> the corresponding </a:t>
            </a:r>
            <a:r>
              <a:rPr b="1" lang="it"/>
              <a:t>node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In the analysis</a:t>
            </a:r>
            <a:r>
              <a:rPr b="1" lang="it"/>
              <a:t> </a:t>
            </a:r>
            <a:r>
              <a:rPr lang="it"/>
              <a:t>module the </a:t>
            </a:r>
            <a:r>
              <a:rPr b="1" lang="it"/>
              <a:t>waveforms of all the versions of a</a:t>
            </a:r>
            <a:r>
              <a:rPr lang="it"/>
              <a:t> given </a:t>
            </a:r>
            <a:r>
              <a:rPr b="1" lang="it"/>
              <a:t>input file</a:t>
            </a:r>
            <a:r>
              <a:rPr lang="it"/>
              <a:t> are </a:t>
            </a:r>
            <a:r>
              <a:rPr b="1" lang="it"/>
              <a:t>displayed on the same chart</a:t>
            </a:r>
            <a:r>
              <a:rPr lang="it"/>
              <a:t>, </a:t>
            </a:r>
            <a:r>
              <a:rPr b="1" lang="it"/>
              <a:t>together with the lost packets’ regions.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Each </a:t>
            </a:r>
            <a:r>
              <a:rPr b="1" lang="it"/>
              <a:t>waveform</a:t>
            </a:r>
            <a:r>
              <a:rPr lang="it"/>
              <a:t> can be </a:t>
            </a:r>
            <a:r>
              <a:rPr b="1" lang="it"/>
              <a:t>shown or hidden independently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Each version of the </a:t>
            </a:r>
            <a:r>
              <a:rPr b="1" lang="it"/>
              <a:t>audio file</a:t>
            </a:r>
            <a:r>
              <a:rPr lang="it"/>
              <a:t> can be </a:t>
            </a:r>
            <a:r>
              <a:rPr b="1" lang="it"/>
              <a:t>play</a:t>
            </a:r>
            <a:r>
              <a:rPr b="1" lang="it"/>
              <a:t>ed</a:t>
            </a:r>
            <a:r>
              <a:rPr lang="it"/>
              <a:t> </a:t>
            </a:r>
            <a:r>
              <a:rPr b="1" lang="it"/>
              <a:t>to evaluate</a:t>
            </a:r>
            <a:r>
              <a:rPr lang="it"/>
              <a:t> the </a:t>
            </a:r>
            <a:r>
              <a:rPr b="1" lang="it"/>
              <a:t>perceived</a:t>
            </a:r>
            <a:r>
              <a:rPr lang="it"/>
              <a:t> </a:t>
            </a:r>
            <a:r>
              <a:rPr b="1" lang="it"/>
              <a:t>quality of the reconstruction.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/>
              <a:t>Zoom-in </a:t>
            </a:r>
            <a:r>
              <a:rPr lang="it"/>
              <a:t>function supports any</a:t>
            </a:r>
            <a:r>
              <a:rPr b="1" lang="it"/>
              <a:t> level of detail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iversity Of Trent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250559"/>
            <a:ext cx="9144000" cy="1026044"/>
            <a:chOff x="0" y="250559"/>
            <a:chExt cx="9144000" cy="1026044"/>
          </a:xfrm>
        </p:grpSpPr>
        <p:pic>
          <p:nvPicPr>
            <p:cNvPr id="10" name="Google Shape;10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06474" y="250559"/>
              <a:ext cx="1472975" cy="45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1"/>
            <p:cNvSpPr/>
            <p:nvPr/>
          </p:nvSpPr>
          <p:spPr>
            <a:xfrm>
              <a:off x="0" y="797798"/>
              <a:ext cx="9144000" cy="134400"/>
            </a:xfrm>
            <a:prstGeom prst="rect">
              <a:avLst/>
            </a:prstGeom>
            <a:solidFill>
              <a:srgbClr val="A01625"/>
            </a:solidFill>
            <a:ln cap="flat" cmpd="sng" w="9525">
              <a:solidFill>
                <a:srgbClr val="A016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932203"/>
              <a:ext cx="9144000" cy="344400"/>
            </a:xfrm>
            <a:prstGeom prst="rect">
              <a:avLst/>
            </a:prstGeom>
            <a:solidFill>
              <a:srgbClr val="CD1230"/>
            </a:solidFill>
            <a:ln cap="flat" cmpd="sng" w="9525">
              <a:solidFill>
                <a:srgbClr val="CD12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>
              <a:off x="581525" y="790965"/>
              <a:ext cx="94200" cy="564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0" y="3051758"/>
            <a:ext cx="9144000" cy="96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it" sz="2522" cap="small">
                <a:solidFill>
                  <a:srgbClr val="FFFFFF"/>
                </a:solidFill>
              </a:rPr>
              <a:t>a web graphical user interface for the</a:t>
            </a:r>
            <a:endParaRPr b="1" sz="2122" cap="small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it" sz="2522" cap="small">
                <a:solidFill>
                  <a:srgbClr val="FFFFFF"/>
                </a:solidFill>
              </a:rPr>
              <a:t>packet-loss-concealment testbench tool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10350" y="4087417"/>
            <a:ext cx="91545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" name="Google Shape;61;p13"/>
          <p:cNvGraphicFramePr/>
          <p:nvPr/>
        </p:nvGraphicFramePr>
        <p:xfrm>
          <a:off x="0" y="41210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{3C9CEDE9-8BDD-4233-A4DB-8F54CDD6CCB2}</a:tableStyleId>
              </a:tblPr>
              <a:tblGrid>
                <a:gridCol w="3048000"/>
                <a:gridCol w="3037525"/>
                <a:gridCol w="3058475"/>
              </a:tblGrid>
              <a:tr h="72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600" u="none" cap="none" strike="noStrike">
                          <a:solidFill>
                            <a:schemeClr val="dk1"/>
                          </a:solidFill>
                        </a:rPr>
                        <a:t>Student</a:t>
                      </a:r>
                      <a:endParaRPr b="1"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</a:rPr>
                        <a:t>Stefano Dallona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it" sz="1600" u="none" cap="none" strike="noStrike">
                          <a:solidFill>
                            <a:schemeClr val="dk1"/>
                          </a:solidFill>
                        </a:rPr>
                        <a:t>Supervisor</a:t>
                      </a:r>
                      <a:endParaRPr b="1"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</a:rPr>
                        <a:t>Prof. Luca Turchet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600" u="none" cap="none" strike="noStrike">
                          <a:solidFill>
                            <a:schemeClr val="dk1"/>
                          </a:solidFill>
                        </a:rPr>
                        <a:t>Co-Supervisor</a:t>
                      </a:r>
                      <a:endParaRPr b="1"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600" u="none" cap="none" strike="noStrike">
                          <a:solidFill>
                            <a:schemeClr val="dk1"/>
                          </a:solidFill>
                        </a:rPr>
                        <a:t>Ing. Luca Vignati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2" name="Google Shape;62;p13"/>
          <p:cNvGrpSpPr/>
          <p:nvPr/>
        </p:nvGrpSpPr>
        <p:grpSpPr>
          <a:xfrm>
            <a:off x="0" y="250559"/>
            <a:ext cx="9144000" cy="1026044"/>
            <a:chOff x="0" y="250559"/>
            <a:chExt cx="9144000" cy="1026044"/>
          </a:xfrm>
        </p:grpSpPr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6474" y="250559"/>
              <a:ext cx="1472975" cy="45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3"/>
            <p:cNvSpPr/>
            <p:nvPr/>
          </p:nvSpPr>
          <p:spPr>
            <a:xfrm>
              <a:off x="0" y="797798"/>
              <a:ext cx="9144000" cy="134400"/>
            </a:xfrm>
            <a:prstGeom prst="rect">
              <a:avLst/>
            </a:prstGeom>
            <a:solidFill>
              <a:srgbClr val="A01625"/>
            </a:solidFill>
            <a:ln cap="flat" cmpd="sng" w="9525">
              <a:solidFill>
                <a:srgbClr val="A016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0" y="932203"/>
              <a:ext cx="9144000" cy="344400"/>
            </a:xfrm>
            <a:prstGeom prst="rect">
              <a:avLst/>
            </a:prstGeom>
            <a:solidFill>
              <a:srgbClr val="CD1230"/>
            </a:solidFill>
            <a:ln cap="flat" cmpd="sng" w="9525">
              <a:solidFill>
                <a:srgbClr val="CD12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 rot="10800000">
              <a:off x="581525" y="790965"/>
              <a:ext cx="94200" cy="564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3"/>
          <p:cNvSpPr txBox="1"/>
          <p:nvPr>
            <p:ph idx="4294967295" type="title"/>
          </p:nvPr>
        </p:nvSpPr>
        <p:spPr>
          <a:xfrm>
            <a:off x="125" y="198167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it" sz="2500"/>
              <a:t>Final Dissertation</a:t>
            </a:r>
            <a:endParaRPr b="1" sz="250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" y="1233875"/>
            <a:ext cx="9144003" cy="12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ctrTitle"/>
          </p:nvPr>
        </p:nvSpPr>
        <p:spPr>
          <a:xfrm>
            <a:off x="-5100" y="2491975"/>
            <a:ext cx="9154500" cy="492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it" sz="2020" cap="small">
                <a:solidFill>
                  <a:srgbClr val="FFFFFF"/>
                </a:solidFill>
              </a:rPr>
              <a:t>BACHELOR’s DEGREE in COMPUTER SCIENCE</a:t>
            </a:r>
            <a:endParaRPr sz="4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Analysis Module - 2</a:t>
            </a:r>
            <a:endParaRPr b="1" sz="2500"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71500"/>
            <a:ext cx="9144000" cy="3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Analysis Module - 3</a:t>
            </a:r>
            <a:endParaRPr b="1" sz="2500"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82000"/>
            <a:ext cx="9143998" cy="375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Analysis Module - 4</a:t>
            </a:r>
            <a:endParaRPr b="1" sz="2500"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45175"/>
            <a:ext cx="9143999" cy="3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Search Module</a:t>
            </a:r>
            <a:endParaRPr b="1" sz="250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53325"/>
            <a:ext cx="9143999" cy="389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vs Native Interaction - 1</a:t>
            </a:r>
            <a:endParaRPr b="1" sz="2500"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850" y="1420075"/>
            <a:ext cx="4838025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20075"/>
            <a:ext cx="4305848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31963"/>
            <a:ext cx="4305851" cy="18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6">
            <a:alphaModFix/>
          </a:blip>
          <a:srcRect b="-2428" l="1029" r="-1027" t="2430"/>
          <a:stretch/>
        </p:blipFill>
        <p:spPr>
          <a:xfrm>
            <a:off x="4305850" y="3231975"/>
            <a:ext cx="4838026" cy="1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vs Native Interaction - 2</a:t>
            </a:r>
            <a:endParaRPr b="1" sz="2500"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80472"/>
            <a:ext cx="4572001" cy="22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280475"/>
            <a:ext cx="4572001" cy="22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" y="3488750"/>
            <a:ext cx="4571998" cy="16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488750"/>
            <a:ext cx="4572001" cy="16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Results</a:t>
            </a:r>
            <a:endParaRPr b="1" sz="2500"/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81050"/>
            <a:ext cx="2696008" cy="40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2674150" y="1281100"/>
            <a:ext cx="6469800" cy="4044900"/>
          </a:xfrm>
          <a:prstGeom prst="rect">
            <a:avLst/>
          </a:prstGeom>
          <a:solidFill>
            <a:srgbClr val="D7DB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8"/>
          <p:cNvGrpSpPr/>
          <p:nvPr/>
        </p:nvGrpSpPr>
        <p:grpSpPr>
          <a:xfrm>
            <a:off x="3921988" y="1916777"/>
            <a:ext cx="4034421" cy="3169031"/>
            <a:chOff x="3826825" y="1907250"/>
            <a:chExt cx="3488475" cy="2944375"/>
          </a:xfrm>
        </p:grpSpPr>
        <p:sp>
          <p:nvSpPr>
            <p:cNvPr id="250" name="Google Shape;250;p28"/>
            <p:cNvSpPr/>
            <p:nvPr/>
          </p:nvSpPr>
          <p:spPr>
            <a:xfrm>
              <a:off x="4889675" y="1907250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148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it" sz="1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Easier installation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5956600" y="24972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F3B4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826825" y="24972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F7D7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Debug &amp; validation</a:t>
              </a:r>
              <a:endPara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4889675" y="3084450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A51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Improved analysis</a:t>
              </a:r>
              <a:endPara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capability</a:t>
              </a:r>
              <a:endPara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56600" y="3674425"/>
              <a:ext cx="1358700" cy="117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6A7B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Usage extension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8"/>
          <p:cNvSpPr txBox="1"/>
          <p:nvPr/>
        </p:nvSpPr>
        <p:spPr>
          <a:xfrm>
            <a:off x="3176138" y="1385825"/>
            <a:ext cx="551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 brought to the PLC Testbench tool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Future Work</a:t>
            </a:r>
            <a:endParaRPr b="1" sz="2500"/>
          </a:p>
        </p:txBody>
      </p:sp>
      <p:sp>
        <p:nvSpPr>
          <p:cNvPr id="261" name="Google Shape;261;p29"/>
          <p:cNvSpPr txBox="1"/>
          <p:nvPr/>
        </p:nvSpPr>
        <p:spPr>
          <a:xfrm>
            <a:off x="463325" y="1606999"/>
            <a:ext cx="55443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few ideas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7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veat"/>
              <a:buChar char="-"/>
            </a:pPr>
            <a:r>
              <a:rPr b="1" i="0" lang="it" sz="1600" u="none" cap="none" strike="noStrike">
                <a:solidFill>
                  <a:schemeClr val="dk1"/>
                </a:solidFill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Extensive validation with users (*)</a:t>
            </a:r>
            <a:endParaRPr b="1" i="0" sz="1600" u="none" cap="none" strike="noStrike">
              <a:solidFill>
                <a:srgbClr val="000000"/>
              </a:solidFill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veat"/>
              <a:buChar char="-"/>
            </a:pPr>
            <a:r>
              <a:rPr b="1" i="0" lang="it" sz="1600" u="none" cap="none" strike="noStrike">
                <a:solidFill>
                  <a:srgbClr val="000000"/>
                </a:solidFill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Support for additionals audio formats</a:t>
            </a:r>
            <a:endParaRPr b="1" i="0" sz="1600" u="none" cap="none" strike="noStrike">
              <a:solidFill>
                <a:srgbClr val="000000"/>
              </a:solidFill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veat"/>
              <a:buChar char="-"/>
            </a:pPr>
            <a:r>
              <a:rPr b="1" i="0" lang="it" sz="1600" u="none" cap="none" strike="noStrike">
                <a:solidFill>
                  <a:srgbClr val="000000"/>
                </a:solidFill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Search functions on output results</a:t>
            </a:r>
            <a:endParaRPr b="1" i="0" sz="1600" u="none" cap="none" strike="noStrike">
              <a:solidFill>
                <a:srgbClr val="000000"/>
              </a:solidFill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veat"/>
              <a:buChar char="-"/>
            </a:pPr>
            <a:r>
              <a:rPr b="1" i="0" lang="it" sz="1600" u="none" cap="none" strike="noStrike">
                <a:solidFill>
                  <a:srgbClr val="000000"/>
                </a:solidFill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User collaboration use cases</a:t>
            </a:r>
            <a:endParaRPr b="1" i="0" sz="1600" u="none" cap="none" strike="noStrike">
              <a:solidFill>
                <a:srgbClr val="000000"/>
              </a:solidFill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veat"/>
              <a:buChar char="-"/>
            </a:pPr>
            <a:r>
              <a:rPr b="1" i="0" lang="it" sz="1600" u="none" cap="none" strike="noStrike">
                <a:solidFill>
                  <a:srgbClr val="000000"/>
                </a:solidFill>
                <a:highlight>
                  <a:srgbClr val="D5CCCD"/>
                </a:highlight>
                <a:latin typeface="Caveat"/>
                <a:ea typeface="Caveat"/>
                <a:cs typeface="Caveat"/>
                <a:sym typeface="Caveat"/>
              </a:rPr>
              <a:t>Data export</a:t>
            </a:r>
            <a:endParaRPr b="1" i="0" sz="1600" u="none" cap="none" strike="noStrike">
              <a:solidFill>
                <a:srgbClr val="000000"/>
              </a:solidFill>
              <a:highlight>
                <a:srgbClr val="D5CCCD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4959354" y="1731250"/>
            <a:ext cx="3709446" cy="934734"/>
            <a:chOff x="4959354" y="1741717"/>
            <a:chExt cx="3709446" cy="934734"/>
          </a:xfrm>
        </p:grpSpPr>
        <p:sp>
          <p:nvSpPr>
            <p:cNvPr id="263" name="Google Shape;263;p29"/>
            <p:cNvSpPr txBox="1"/>
            <p:nvPr/>
          </p:nvSpPr>
          <p:spPr>
            <a:xfrm>
              <a:off x="5235600" y="1762651"/>
              <a:ext cx="3433200" cy="9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t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first preliminary but very positive feedback has been received from experts at the IS2 2023 Conference in Pisa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 txBox="1"/>
            <p:nvPr/>
          </p:nvSpPr>
          <p:spPr>
            <a:xfrm>
              <a:off x="4959354" y="1741717"/>
              <a:ext cx="47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it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(*)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References</a:t>
            </a:r>
            <a:endParaRPr b="1" sz="2500"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110" y="1284600"/>
            <a:ext cx="2953523" cy="3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25" y="1284600"/>
            <a:ext cx="6208800" cy="385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" name="Google Shape;272;p30"/>
          <p:cNvGraphicFramePr/>
          <p:nvPr/>
        </p:nvGraphicFramePr>
        <p:xfrm>
          <a:off x="239348" y="14585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{3C9CEDE9-8BDD-4233-A4DB-8F54CDD6CCB2}</a:tableStyleId>
              </a:tblPr>
              <a:tblGrid>
                <a:gridCol w="875125"/>
                <a:gridCol w="4838900"/>
              </a:tblGrid>
              <a:tr h="11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34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it" sz="1700" u="none" cap="none" strike="noStrike">
                          <a:solidFill>
                            <a:schemeClr val="dk1"/>
                          </a:solidFill>
                        </a:rPr>
                        <a:t>GitHub repository of the project</a:t>
                      </a:r>
                      <a:endParaRPr b="1" sz="17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 u="none" cap="none" strike="noStrike">
                          <a:solidFill>
                            <a:schemeClr val="dk1"/>
                          </a:solidFill>
                        </a:rPr>
                        <a:t>https://github.com/cimil/plc-testbench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 u="none" cap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</a:rPr>
                        <a:t> public access  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3443"/>
                    </a:solidFill>
                  </a:tcPr>
                </a:tc>
              </a:tr>
              <a:tr h="11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3D4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it" sz="1700" u="none" cap="none" strike="noStrike">
                          <a:solidFill>
                            <a:srgbClr val="FFFFFF"/>
                          </a:solidFill>
                        </a:rPr>
                        <a:t>Docker image of the project</a:t>
                      </a:r>
                      <a:endParaRPr b="1" sz="17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 u="none" cap="none" strike="noStrike">
                          <a:solidFill>
                            <a:srgbClr val="FFFFFF"/>
                          </a:solidFill>
                        </a:rPr>
                        <a:t>https://hub.docker.com/r/cimil/plc-testbench-ui</a:t>
                      </a:r>
                      <a:endParaRPr b="1" sz="11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 u="none" cap="none" strike="noStrike">
                          <a:solidFill>
                            <a:srgbClr val="3B5B21"/>
                          </a:solidFill>
                          <a:highlight>
                            <a:srgbClr val="00FF00"/>
                          </a:highlight>
                        </a:rPr>
                        <a:t> public access</a:t>
                      </a:r>
                      <a:endParaRPr b="1" sz="1100" u="none" cap="none" strike="noStrike">
                        <a:solidFill>
                          <a:srgbClr val="3B5B2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3D4C"/>
                    </a:solidFill>
                  </a:tcPr>
                </a:tc>
              </a:tr>
              <a:tr h="11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it" sz="1700" u="none" cap="none" strike="noStrike"/>
                        <a:t>Paper presented at the IS2 2023 in Pisa</a:t>
                      </a:r>
                      <a:endParaRPr b="1" sz="17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it" sz="1300" u="none" cap="none" strike="noStrike">
                          <a:solidFill>
                            <a:schemeClr val="dk1"/>
                          </a:solidFill>
                        </a:rPr>
                        <a:t>4th International Symposium on the Internet of Sounds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solidFill>
                            <a:schemeClr val="dk1"/>
                          </a:solidFill>
                        </a:rPr>
                        <a:t>https://drive.google.com/file/d/1kFY9Hj-G7mWJP7U3CpPZf9TR95M5tQGV/view?usp=drive_link</a:t>
                      </a:r>
                      <a:r>
                        <a:rPr b="1" lang="it" sz="11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it" sz="1100" u="none" cap="none" strike="noStrike">
                          <a:solidFill>
                            <a:schemeClr val="accent4"/>
                          </a:solidFill>
                          <a:highlight>
                            <a:srgbClr val="FDD274"/>
                          </a:highlight>
                        </a:rPr>
                        <a:t> </a:t>
                      </a:r>
                      <a:r>
                        <a:rPr b="1" lang="it" sz="1100" u="none" cap="none" strike="noStrike">
                          <a:solidFill>
                            <a:schemeClr val="dk1"/>
                          </a:solidFill>
                          <a:highlight>
                            <a:srgbClr val="FDD274"/>
                          </a:highlight>
                        </a:rPr>
                        <a:t>restricted access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highlight>
                          <a:srgbClr val="FDD274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3" name="Google Shape;2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409" y="2969950"/>
            <a:ext cx="598367" cy="4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400" y="1656500"/>
            <a:ext cx="598375" cy="5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200" y="4115100"/>
            <a:ext cx="730475" cy="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Prizes</a:t>
            </a:r>
            <a:endParaRPr b="1" sz="2500"/>
          </a:p>
        </p:txBody>
      </p:sp>
      <p:sp>
        <p:nvSpPr>
          <p:cNvPr id="281" name="Google Shape;281;p31"/>
          <p:cNvSpPr/>
          <p:nvPr/>
        </p:nvSpPr>
        <p:spPr>
          <a:xfrm>
            <a:off x="2934563" y="1284600"/>
            <a:ext cx="6208800" cy="385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12618" l="0" r="0" t="12619"/>
          <a:stretch/>
        </p:blipFill>
        <p:spPr>
          <a:xfrm>
            <a:off x="450" y="1278375"/>
            <a:ext cx="2953525" cy="38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212" y="1780900"/>
            <a:ext cx="4967526" cy="279592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85725">
              <a:srgbClr val="000000">
                <a:alpha val="4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Introduction</a:t>
            </a:r>
            <a:endParaRPr b="1" sz="25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82400"/>
            <a:ext cx="2758176" cy="386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3338225" y="1618125"/>
            <a:ext cx="5630850" cy="3181800"/>
            <a:chOff x="3338225" y="1618125"/>
            <a:chExt cx="5630850" cy="3181800"/>
          </a:xfrm>
        </p:grpSpPr>
        <p:sp>
          <p:nvSpPr>
            <p:cNvPr id="77" name="Google Shape;77;p14"/>
            <p:cNvSpPr/>
            <p:nvPr/>
          </p:nvSpPr>
          <p:spPr>
            <a:xfrm>
              <a:off x="3338225" y="1694325"/>
              <a:ext cx="658500" cy="658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it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4148975" y="1618125"/>
              <a:ext cx="45243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Context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PLC Testbench, a tool </a:t>
              </a:r>
              <a:r>
                <a:rPr lang="it" sz="1700"/>
                <a:t>to compare</a:t>
              </a:r>
              <a:r>
                <a:rPr b="0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Packet Loss Concealing algorithms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338375" y="2917425"/>
              <a:ext cx="658200" cy="658500"/>
            </a:xfrm>
            <a:prstGeom prst="ellipse">
              <a:avLst/>
            </a:prstGeom>
            <a:solidFill>
              <a:srgbClr val="CE0E2D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it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4148975" y="2841225"/>
              <a:ext cx="48201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Problems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Interaction only possible at code level in an IDE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information not integrated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338375" y="4140525"/>
              <a:ext cx="658200" cy="658200"/>
            </a:xfrm>
            <a:prstGeom prst="ellipse">
              <a:avLst/>
            </a:prstGeom>
            <a:solidFill>
              <a:srgbClr val="4C7B23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it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4148975" y="4064325"/>
              <a:ext cx="4524300" cy="7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Solution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it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Development of a graphical user interface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Conclusions</a:t>
            </a:r>
            <a:endParaRPr b="1" sz="2500"/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6482"/>
            <a:ext cx="9144003" cy="176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2"/>
          <p:cNvGrpSpPr/>
          <p:nvPr/>
        </p:nvGrpSpPr>
        <p:grpSpPr>
          <a:xfrm>
            <a:off x="0" y="1322183"/>
            <a:ext cx="9143591" cy="3483050"/>
            <a:chOff x="0" y="1189775"/>
            <a:chExt cx="8938017" cy="3483050"/>
          </a:xfrm>
        </p:grpSpPr>
        <p:grpSp>
          <p:nvGrpSpPr>
            <p:cNvPr id="291" name="Google Shape;291;p32"/>
            <p:cNvGrpSpPr/>
            <p:nvPr/>
          </p:nvGrpSpPr>
          <p:grpSpPr>
            <a:xfrm>
              <a:off x="5632317" y="1189775"/>
              <a:ext cx="3305700" cy="3483050"/>
              <a:chOff x="5632317" y="1189775"/>
              <a:chExt cx="3305700" cy="3483050"/>
            </a:xfrm>
          </p:grpSpPr>
          <p:sp>
            <p:nvSpPr>
              <p:cNvPr id="292" name="Google Shape;292;p32"/>
              <p:cNvSpPr/>
              <p:nvPr/>
            </p:nvSpPr>
            <p:spPr>
              <a:xfrm>
                <a:off x="5632317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D8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it" sz="18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GUI</a:t>
                </a:r>
                <a:endParaRPr b="1" i="0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3" name="Google Shape;293;p32"/>
              <p:cNvSpPr txBox="1"/>
              <p:nvPr/>
            </p:nvSpPr>
            <p:spPr>
              <a:xfrm>
                <a:off x="6167063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4" name="Google Shape;294;p32"/>
            <p:cNvGrpSpPr/>
            <p:nvPr/>
          </p:nvGrpSpPr>
          <p:grpSpPr>
            <a:xfrm>
              <a:off x="0" y="1189989"/>
              <a:ext cx="3546900" cy="3482836"/>
              <a:chOff x="0" y="1189989"/>
              <a:chExt cx="3546900" cy="3482836"/>
            </a:xfrm>
          </p:grpSpPr>
          <p:sp>
            <p:nvSpPr>
              <p:cNvPr id="295" name="Google Shape;295;p32"/>
              <p:cNvSpPr/>
              <p:nvPr/>
            </p:nvSpPr>
            <p:spPr>
              <a:xfrm>
                <a:off x="0" y="1189989"/>
                <a:ext cx="35469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80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540000" marR="36181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it" sz="17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PLC Testbench</a:t>
                </a:r>
                <a:endParaRPr b="1" i="0" sz="17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540000" marR="36181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it" sz="17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Native interaction</a:t>
                </a:r>
                <a:endParaRPr b="1" i="0" sz="17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6" name="Google Shape;296;p32"/>
              <p:cNvSpPr txBox="1"/>
              <p:nvPr/>
            </p:nvSpPr>
            <p:spPr>
              <a:xfrm>
                <a:off x="655361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7" name="Google Shape;297;p32"/>
            <p:cNvGrpSpPr/>
            <p:nvPr/>
          </p:nvGrpSpPr>
          <p:grpSpPr>
            <a:xfrm>
              <a:off x="2944204" y="1189775"/>
              <a:ext cx="3305700" cy="3483050"/>
              <a:chOff x="2944204" y="1189775"/>
              <a:chExt cx="3305700" cy="3483050"/>
            </a:xfrm>
          </p:grpSpPr>
          <p:sp>
            <p:nvSpPr>
              <p:cNvPr id="298" name="Google Shape;298;p32"/>
              <p:cNvSpPr/>
              <p:nvPr/>
            </p:nvSpPr>
            <p:spPr>
              <a:xfrm>
                <a:off x="2944204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B02C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9" name="Google Shape;299;p32"/>
              <p:cNvSpPr txBox="1"/>
              <p:nvPr/>
            </p:nvSpPr>
            <p:spPr>
              <a:xfrm>
                <a:off x="3478949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00" name="Google Shape;300;p32"/>
          <p:cNvSpPr/>
          <p:nvPr/>
        </p:nvSpPr>
        <p:spPr>
          <a:xfrm>
            <a:off x="1900" y="1994525"/>
            <a:ext cx="3048000" cy="1382100"/>
          </a:xfrm>
          <a:prstGeom prst="rect">
            <a:avLst/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limited and raw visual output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no output integration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programming-level interaction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installation complexity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6063350" y="1994525"/>
            <a:ext cx="3080700" cy="13821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sophisticated visual output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highly integrated output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graphical interaction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installation 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3015700" y="1994650"/>
            <a:ext cx="3048000" cy="13821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E9E9E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-36225" y="1988450"/>
            <a:ext cx="9162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/>
          <p:nvPr/>
        </p:nvSpPr>
        <p:spPr>
          <a:xfrm>
            <a:off x="3171275" y="1281175"/>
            <a:ext cx="5973000" cy="3862200"/>
          </a:xfrm>
          <a:prstGeom prst="rect">
            <a:avLst/>
          </a:prstGeom>
          <a:solidFill>
            <a:srgbClr val="D1B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Acknowledgements</a:t>
            </a:r>
            <a:endParaRPr b="1" sz="2500"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82113"/>
            <a:ext cx="3171155" cy="38588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3650475" y="1815450"/>
            <a:ext cx="49509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 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Luca Turchet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</a:t>
            </a:r>
            <a:r>
              <a:rPr b="1" i="0" lang="i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Luca Vignati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invaluable feedback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support provided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Purpose of the Thesis</a:t>
            </a:r>
            <a:endParaRPr b="1" sz="2500"/>
          </a:p>
        </p:txBody>
      </p:sp>
      <p:sp>
        <p:nvSpPr>
          <p:cNvPr id="88" name="Google Shape;88;p15"/>
          <p:cNvSpPr txBox="1"/>
          <p:nvPr/>
        </p:nvSpPr>
        <p:spPr>
          <a:xfrm>
            <a:off x="125" y="1275525"/>
            <a:ext cx="9144000" cy="22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Developing a </a:t>
            </a:r>
            <a:r>
              <a:rPr b="1" lang="it" sz="1700"/>
              <a:t>GUI</a:t>
            </a:r>
            <a:r>
              <a:rPr b="1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PLC Testbench </a:t>
            </a:r>
            <a:r>
              <a:rPr b="0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t" sz="1700"/>
              <a:t>to boost up</a:t>
            </a:r>
            <a:endParaRPr i="0" sz="17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QUALITATIVE</a:t>
            </a:r>
            <a:r>
              <a:rPr b="1" i="0" lang="it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it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QUANTITATIVE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comparison of PLC algorithms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t" sz="1700"/>
              <a:t>by making the </a:t>
            </a:r>
            <a:r>
              <a:rPr b="1" lang="it" sz="1700"/>
              <a:t>INTERACTION with the tool</a:t>
            </a:r>
            <a:endParaRPr b="1"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EASY, EFFECTIVE and EFFICIENT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3585259"/>
            <a:ext cx="9144003" cy="155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Methodology</a:t>
            </a:r>
            <a:endParaRPr b="1" sz="25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058" y="1280550"/>
            <a:ext cx="2897199" cy="3862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6"/>
          <p:cNvGrpSpPr/>
          <p:nvPr/>
        </p:nvGrpSpPr>
        <p:grpSpPr>
          <a:xfrm>
            <a:off x="-76189" y="2728351"/>
            <a:ext cx="6323073" cy="2213949"/>
            <a:chOff x="-76189" y="1280551"/>
            <a:chExt cx="6323073" cy="2213949"/>
          </a:xfrm>
        </p:grpSpPr>
        <p:grpSp>
          <p:nvGrpSpPr>
            <p:cNvPr id="97" name="Google Shape;97;p16"/>
            <p:cNvGrpSpPr/>
            <p:nvPr/>
          </p:nvGrpSpPr>
          <p:grpSpPr>
            <a:xfrm>
              <a:off x="-76189" y="1280551"/>
              <a:ext cx="6323073" cy="2082600"/>
              <a:chOff x="55236" y="1658526"/>
              <a:chExt cx="6323073" cy="20826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55236" y="1658526"/>
                <a:ext cx="2207623" cy="2082600"/>
                <a:chOff x="1959887" y="-71333"/>
                <a:chExt cx="5183429" cy="4889878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4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0" name="Google Shape;100;p16"/>
                <p:cNvGrpSpPr/>
                <p:nvPr/>
              </p:nvGrpSpPr>
              <p:grpSpPr>
                <a:xfrm>
                  <a:off x="4184863" y="1520198"/>
                  <a:ext cx="2958454" cy="3298348"/>
                  <a:chOff x="4184863" y="1520198"/>
                  <a:chExt cx="2958454" cy="3298348"/>
                </a:xfrm>
              </p:grpSpPr>
              <p:sp>
                <p:nvSpPr>
                  <p:cNvPr id="101" name="Google Shape;101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" name="Google Shape;103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04" name="Google Shape;104;p16"/>
                <p:cNvGrpSpPr/>
                <p:nvPr/>
              </p:nvGrpSpPr>
              <p:grpSpPr>
                <a:xfrm>
                  <a:off x="2857731" y="-71333"/>
                  <a:ext cx="3293577" cy="3222916"/>
                  <a:chOff x="2857731" y="-71333"/>
                  <a:chExt cx="3293577" cy="3222916"/>
                </a:xfrm>
              </p:grpSpPr>
              <p:sp>
                <p:nvSpPr>
                  <p:cNvPr id="105" name="Google Shape;105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" name="Google Shape;106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" name="Google Shape;107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08" name="Google Shape;108;p16"/>
                <p:cNvGrpSpPr/>
                <p:nvPr/>
              </p:nvGrpSpPr>
              <p:grpSpPr>
                <a:xfrm>
                  <a:off x="1959887" y="1684671"/>
                  <a:ext cx="3424433" cy="3122278"/>
                  <a:chOff x="1959887" y="1684671"/>
                  <a:chExt cx="3424433" cy="3122278"/>
                </a:xfrm>
              </p:grpSpPr>
              <p:sp>
                <p:nvSpPr>
                  <p:cNvPr id="109" name="Google Shape;109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" name="Google Shape;110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1" name="Google Shape;111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grpSp>
            <p:nvGrpSpPr>
              <p:cNvPr id="112" name="Google Shape;112;p16"/>
              <p:cNvGrpSpPr/>
              <p:nvPr/>
            </p:nvGrpSpPr>
            <p:grpSpPr>
              <a:xfrm>
                <a:off x="1884361" y="1658526"/>
                <a:ext cx="2207623" cy="2082600"/>
                <a:chOff x="1959887" y="-71333"/>
                <a:chExt cx="5183429" cy="4889878"/>
              </a:xfrm>
            </p:grpSpPr>
            <p:sp>
              <p:nvSpPr>
                <p:cNvPr id="113" name="Google Shape;113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4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" name="Google Shape;114;p16"/>
                <p:cNvGrpSpPr/>
                <p:nvPr/>
              </p:nvGrpSpPr>
              <p:grpSpPr>
                <a:xfrm>
                  <a:off x="4184863" y="1520198"/>
                  <a:ext cx="2958454" cy="3298348"/>
                  <a:chOff x="4184863" y="1520198"/>
                  <a:chExt cx="2958454" cy="3298348"/>
                </a:xfrm>
              </p:grpSpPr>
              <p:sp>
                <p:nvSpPr>
                  <p:cNvPr id="115" name="Google Shape;115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18" name="Google Shape;118;p16"/>
                <p:cNvGrpSpPr/>
                <p:nvPr/>
              </p:nvGrpSpPr>
              <p:grpSpPr>
                <a:xfrm>
                  <a:off x="2857731" y="-71333"/>
                  <a:ext cx="3293577" cy="3222916"/>
                  <a:chOff x="2857731" y="-71333"/>
                  <a:chExt cx="3293577" cy="3222916"/>
                </a:xfrm>
              </p:grpSpPr>
              <p:sp>
                <p:nvSpPr>
                  <p:cNvPr id="119" name="Google Shape;119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Google Shape;120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121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22" name="Google Shape;122;p16"/>
                <p:cNvGrpSpPr/>
                <p:nvPr/>
              </p:nvGrpSpPr>
              <p:grpSpPr>
                <a:xfrm>
                  <a:off x="1959887" y="1684671"/>
                  <a:ext cx="3424433" cy="3122278"/>
                  <a:chOff x="1959887" y="1684671"/>
                  <a:chExt cx="3424433" cy="3122278"/>
                </a:xfrm>
              </p:grpSpPr>
              <p:sp>
                <p:nvSpPr>
                  <p:cNvPr id="123" name="Google Shape;123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grpSp>
            <p:nvGrpSpPr>
              <p:cNvPr id="126" name="Google Shape;126;p16"/>
              <p:cNvGrpSpPr/>
              <p:nvPr/>
            </p:nvGrpSpPr>
            <p:grpSpPr>
              <a:xfrm>
                <a:off x="4170686" y="1658526"/>
                <a:ext cx="2207623" cy="2082600"/>
                <a:chOff x="1959887" y="-71333"/>
                <a:chExt cx="5183429" cy="4889878"/>
              </a:xfrm>
            </p:grpSpPr>
            <p:sp>
              <p:nvSpPr>
                <p:cNvPr id="127" name="Google Shape;127;p16"/>
                <p:cNvSpPr/>
                <p:nvPr/>
              </p:nvSpPr>
              <p:spPr>
                <a:xfrm rot="-3280241">
                  <a:off x="3905982" y="1906732"/>
                  <a:ext cx="1323418" cy="1320838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200025" rotWithShape="0" algn="bl" dir="5400000" dist="19050">
                    <a:srgbClr val="000000">
                      <a:alpha val="4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8" name="Google Shape;128;p16"/>
                <p:cNvGrpSpPr/>
                <p:nvPr/>
              </p:nvGrpSpPr>
              <p:grpSpPr>
                <a:xfrm>
                  <a:off x="4184863" y="1520198"/>
                  <a:ext cx="2958454" cy="3298348"/>
                  <a:chOff x="4184863" y="1520198"/>
                  <a:chExt cx="2958454" cy="3298348"/>
                </a:xfrm>
              </p:grpSpPr>
              <p:sp>
                <p:nvSpPr>
                  <p:cNvPr id="129" name="Google Shape;129;p16"/>
                  <p:cNvSpPr/>
                  <p:nvPr/>
                </p:nvSpPr>
                <p:spPr>
                  <a:xfrm rot="-3280088">
                    <a:off x="4136321" y="2563569"/>
                    <a:ext cx="3184127" cy="1211606"/>
                  </a:xfrm>
                  <a:custGeom>
                    <a:rect b="b" l="l" r="r" t="t"/>
                    <a:pathLst>
                      <a:path extrusionOk="0" h="187" w="492">
                        <a:moveTo>
                          <a:pt x="457" y="0"/>
                        </a:moveTo>
                        <a:cubicBezTo>
                          <a:pt x="416" y="91"/>
                          <a:pt x="325" y="155"/>
                          <a:pt x="218" y="155"/>
                        </a:cubicBezTo>
                        <a:cubicBezTo>
                          <a:pt x="137" y="155"/>
                          <a:pt x="64" y="118"/>
                          <a:pt x="17" y="60"/>
                        </a:cubicBezTo>
                        <a:cubicBezTo>
                          <a:pt x="11" y="70"/>
                          <a:pt x="5" y="80"/>
                          <a:pt x="0" y="90"/>
                        </a:cubicBezTo>
                        <a:cubicBezTo>
                          <a:pt x="54" y="150"/>
                          <a:pt x="132" y="187"/>
                          <a:pt x="218" y="187"/>
                        </a:cubicBezTo>
                        <a:cubicBezTo>
                          <a:pt x="343" y="187"/>
                          <a:pt x="449" y="109"/>
                          <a:pt x="492" y="0"/>
                        </a:cubicBezTo>
                        <a:cubicBezTo>
                          <a:pt x="480" y="0"/>
                          <a:pt x="468" y="1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 rot="-3280088">
                    <a:off x="4100923" y="2460157"/>
                    <a:ext cx="2729637" cy="1205146"/>
                  </a:xfrm>
                  <a:custGeom>
                    <a:rect b="b" l="l" r="r" t="t"/>
                    <a:pathLst>
                      <a:path extrusionOk="0" h="194" w="440">
                        <a:moveTo>
                          <a:pt x="262" y="39"/>
                        </a:moveTo>
                        <a:cubicBezTo>
                          <a:pt x="206" y="71"/>
                          <a:pt x="134" y="53"/>
                          <a:pt x="100" y="0"/>
                        </a:cubicBezTo>
                        <a:cubicBezTo>
                          <a:pt x="57" y="25"/>
                          <a:pt x="24" y="60"/>
                          <a:pt x="0" y="99"/>
                        </a:cubicBezTo>
                        <a:cubicBezTo>
                          <a:pt x="47" y="157"/>
                          <a:pt x="120" y="194"/>
                          <a:pt x="201" y="194"/>
                        </a:cubicBezTo>
                        <a:cubicBezTo>
                          <a:pt x="308" y="194"/>
                          <a:pt x="399" y="130"/>
                          <a:pt x="440" y="39"/>
                        </a:cubicBezTo>
                        <a:cubicBezTo>
                          <a:pt x="393" y="37"/>
                          <a:pt x="346" y="24"/>
                          <a:pt x="303" y="0"/>
                        </a:cubicBezTo>
                        <a:cubicBezTo>
                          <a:pt x="292" y="15"/>
                          <a:pt x="279" y="29"/>
                          <a:pt x="262" y="39"/>
                        </a:cubicBezTo>
                        <a:close/>
                      </a:path>
                    </a:pathLst>
                  </a:custGeom>
                  <a:solidFill>
                    <a:srgbClr val="CE0E2D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16"/>
                  <p:cNvSpPr txBox="1"/>
                  <p:nvPr/>
                </p:nvSpPr>
                <p:spPr>
                  <a:xfrm rot="-3779206">
                    <a:off x="4733052" y="2863735"/>
                    <a:ext cx="1577952" cy="5632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Develop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32" name="Google Shape;132;p16"/>
                <p:cNvGrpSpPr/>
                <p:nvPr/>
              </p:nvGrpSpPr>
              <p:grpSpPr>
                <a:xfrm>
                  <a:off x="2857731" y="-71333"/>
                  <a:ext cx="3293577" cy="3222916"/>
                  <a:chOff x="2857731" y="-71333"/>
                  <a:chExt cx="3293577" cy="3222916"/>
                </a:xfrm>
              </p:grpSpPr>
              <p:sp>
                <p:nvSpPr>
                  <p:cNvPr id="133" name="Google Shape;133;p16"/>
                  <p:cNvSpPr/>
                  <p:nvPr/>
                </p:nvSpPr>
                <p:spPr>
                  <a:xfrm rot="-3280089">
                    <a:off x="3410337" y="297186"/>
                    <a:ext cx="2188366" cy="2485879"/>
                  </a:xfrm>
                  <a:custGeom>
                    <a:rect b="b" l="l" r="r" t="t"/>
                    <a:pathLst>
                      <a:path extrusionOk="0" h="384" w="338">
                        <a:moveTo>
                          <a:pt x="45" y="32"/>
                        </a:moveTo>
                        <a:cubicBezTo>
                          <a:pt x="189" y="32"/>
                          <a:pt x="306" y="148"/>
                          <a:pt x="306" y="292"/>
                        </a:cubicBezTo>
                        <a:cubicBezTo>
                          <a:pt x="306" y="325"/>
                          <a:pt x="300" y="355"/>
                          <a:pt x="289" y="384"/>
                        </a:cubicBezTo>
                        <a:cubicBezTo>
                          <a:pt x="301" y="384"/>
                          <a:pt x="312" y="384"/>
                          <a:pt x="324" y="383"/>
                        </a:cubicBezTo>
                        <a:cubicBezTo>
                          <a:pt x="333" y="354"/>
                          <a:pt x="338" y="324"/>
                          <a:pt x="338" y="292"/>
                        </a:cubicBezTo>
                        <a:cubicBezTo>
                          <a:pt x="338" y="131"/>
                          <a:pt x="207" y="0"/>
                          <a:pt x="45" y="0"/>
                        </a:cubicBezTo>
                        <a:cubicBezTo>
                          <a:pt x="30" y="0"/>
                          <a:pt x="15" y="1"/>
                          <a:pt x="0" y="3"/>
                        </a:cubicBezTo>
                        <a:cubicBezTo>
                          <a:pt x="6" y="13"/>
                          <a:pt x="12" y="23"/>
                          <a:pt x="18" y="33"/>
                        </a:cubicBezTo>
                        <a:cubicBezTo>
                          <a:pt x="27" y="32"/>
                          <a:pt x="36" y="32"/>
                          <a:pt x="45" y="32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16"/>
                  <p:cNvSpPr/>
                  <p:nvPr/>
                </p:nvSpPr>
                <p:spPr>
                  <a:xfrm rot="-3280088">
                    <a:off x="3667674" y="581521"/>
                    <a:ext cx="1790169" cy="2186080"/>
                  </a:xfrm>
                  <a:custGeom>
                    <a:rect b="b" l="l" r="r" t="t"/>
                    <a:pathLst>
                      <a:path extrusionOk="0" h="352" w="288">
                        <a:moveTo>
                          <a:pt x="27" y="0"/>
                        </a:moveTo>
                        <a:cubicBezTo>
                          <a:pt x="18" y="0"/>
                          <a:pt x="9" y="0"/>
                          <a:pt x="0" y="1"/>
                        </a:cubicBezTo>
                        <a:cubicBezTo>
                          <a:pt x="21" y="43"/>
                          <a:pt x="34" y="90"/>
                          <a:pt x="35" y="140"/>
                        </a:cubicBezTo>
                        <a:cubicBezTo>
                          <a:pt x="74" y="142"/>
                          <a:pt x="111" y="163"/>
                          <a:pt x="132" y="200"/>
                        </a:cubicBezTo>
                        <a:cubicBezTo>
                          <a:pt x="153" y="236"/>
                          <a:pt x="153" y="279"/>
                          <a:pt x="136" y="315"/>
                        </a:cubicBezTo>
                        <a:cubicBezTo>
                          <a:pt x="179" y="339"/>
                          <a:pt x="225" y="351"/>
                          <a:pt x="271" y="352"/>
                        </a:cubicBezTo>
                        <a:cubicBezTo>
                          <a:pt x="282" y="323"/>
                          <a:pt x="288" y="293"/>
                          <a:pt x="288" y="260"/>
                        </a:cubicBezTo>
                        <a:cubicBezTo>
                          <a:pt x="288" y="116"/>
                          <a:pt x="171" y="0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99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16"/>
                  <p:cNvSpPr txBox="1"/>
                  <p:nvPr/>
                </p:nvSpPr>
                <p:spPr>
                  <a:xfrm>
                    <a:off x="3782825" y="1153125"/>
                    <a:ext cx="1578000" cy="56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Design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36" name="Google Shape;136;p16"/>
                <p:cNvGrpSpPr/>
                <p:nvPr/>
              </p:nvGrpSpPr>
              <p:grpSpPr>
                <a:xfrm>
                  <a:off x="1959887" y="1684671"/>
                  <a:ext cx="3424433" cy="3122278"/>
                  <a:chOff x="1959887" y="1684671"/>
                  <a:chExt cx="3424433" cy="3122278"/>
                </a:xfrm>
              </p:grpSpPr>
              <p:sp>
                <p:nvSpPr>
                  <p:cNvPr id="137" name="Google Shape;137;p16"/>
                  <p:cNvSpPr/>
                  <p:nvPr/>
                </p:nvSpPr>
                <p:spPr>
                  <a:xfrm rot="-3280088">
                    <a:off x="2859669" y="1740600"/>
                    <a:ext cx="1624870" cy="3045726"/>
                  </a:xfrm>
                  <a:custGeom>
                    <a:rect b="b" l="l" r="r" t="t"/>
                    <a:pathLst>
                      <a:path extrusionOk="0" h="470" w="251">
                        <a:moveTo>
                          <a:pt x="32" y="286"/>
                        </a:moveTo>
                        <a:cubicBezTo>
                          <a:pt x="32" y="157"/>
                          <a:pt x="127" y="49"/>
                          <a:pt x="251" y="29"/>
                        </a:cubicBezTo>
                        <a:cubicBezTo>
                          <a:pt x="245" y="19"/>
                          <a:pt x="239" y="9"/>
                          <a:pt x="233" y="0"/>
                        </a:cubicBezTo>
                        <a:cubicBezTo>
                          <a:pt x="100" y="28"/>
                          <a:pt x="0" y="145"/>
                          <a:pt x="0" y="286"/>
                        </a:cubicBezTo>
                        <a:cubicBezTo>
                          <a:pt x="0" y="356"/>
                          <a:pt x="25" y="420"/>
                          <a:pt x="65" y="470"/>
                        </a:cubicBezTo>
                        <a:cubicBezTo>
                          <a:pt x="70" y="460"/>
                          <a:pt x="76" y="450"/>
                          <a:pt x="82" y="440"/>
                        </a:cubicBezTo>
                        <a:cubicBezTo>
                          <a:pt x="51" y="397"/>
                          <a:pt x="32" y="344"/>
                          <a:pt x="32" y="286"/>
                        </a:cubicBezTo>
                        <a:close/>
                      </a:path>
                    </a:pathLst>
                  </a:custGeom>
                  <a:solidFill>
                    <a:srgbClr val="DF7D7C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16"/>
                  <p:cNvSpPr/>
                  <p:nvPr/>
                </p:nvSpPr>
                <p:spPr>
                  <a:xfrm rot="-3280089">
                    <a:off x="3037225" y="1789647"/>
                    <a:ext cx="1575644" cy="2550423"/>
                  </a:xfrm>
                  <a:custGeom>
                    <a:rect b="b" l="l" r="r" t="t"/>
                    <a:pathLst>
                      <a:path extrusionOk="0" h="411" w="254">
                        <a:moveTo>
                          <a:pt x="152" y="311"/>
                        </a:moveTo>
                        <a:cubicBezTo>
                          <a:pt x="124" y="254"/>
                          <a:pt x="145" y="185"/>
                          <a:pt x="200" y="153"/>
                        </a:cubicBezTo>
                        <a:cubicBezTo>
                          <a:pt x="217" y="143"/>
                          <a:pt x="236" y="137"/>
                          <a:pt x="254" y="136"/>
                        </a:cubicBezTo>
                        <a:cubicBezTo>
                          <a:pt x="253" y="87"/>
                          <a:pt x="241" y="41"/>
                          <a:pt x="219" y="0"/>
                        </a:cubicBezTo>
                        <a:cubicBezTo>
                          <a:pt x="95" y="20"/>
                          <a:pt x="0" y="128"/>
                          <a:pt x="0" y="257"/>
                        </a:cubicBezTo>
                        <a:cubicBezTo>
                          <a:pt x="0" y="315"/>
                          <a:pt x="19" y="368"/>
                          <a:pt x="50" y="411"/>
                        </a:cubicBezTo>
                        <a:cubicBezTo>
                          <a:pt x="75" y="371"/>
                          <a:pt x="110" y="337"/>
                          <a:pt x="152" y="311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16"/>
                  <p:cNvSpPr txBox="1"/>
                  <p:nvPr/>
                </p:nvSpPr>
                <p:spPr>
                  <a:xfrm flipH="1" rot="3725110">
                    <a:off x="2866277" y="2863871"/>
                    <a:ext cx="1577671" cy="5631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00025" rotWithShape="0" algn="bl" dir="5400000" dist="19050">
                      <a:srgbClr val="000000">
                        <a:alpha val="49411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b="0" i="0" lang="it" sz="1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Testing</a:t>
                    </a:r>
                    <a:endParaRPr b="0" i="0" sz="1000" u="none" cap="none" strike="noStrike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</p:grpSp>
        <p:sp>
          <p:nvSpPr>
            <p:cNvPr id="140" name="Google Shape;140;p16"/>
            <p:cNvSpPr/>
            <p:nvPr/>
          </p:nvSpPr>
          <p:spPr>
            <a:xfrm>
              <a:off x="165300" y="3266200"/>
              <a:ext cx="59826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0000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6"/>
          <p:cNvSpPr txBox="1"/>
          <p:nvPr/>
        </p:nvSpPr>
        <p:spPr>
          <a:xfrm>
            <a:off x="125" y="1291300"/>
            <a:ext cx="62379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Iterative agile development process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>
            <a:off x="107046" y="1799058"/>
            <a:ext cx="6198311" cy="718200"/>
            <a:chOff x="54562" y="1622334"/>
            <a:chExt cx="6198311" cy="718200"/>
          </a:xfrm>
        </p:grpSpPr>
        <p:sp>
          <p:nvSpPr>
            <p:cNvPr id="143" name="Google Shape;143;p16"/>
            <p:cNvSpPr/>
            <p:nvPr/>
          </p:nvSpPr>
          <p:spPr>
            <a:xfrm>
              <a:off x="54562" y="1760350"/>
              <a:ext cx="252000" cy="400200"/>
            </a:xfrm>
            <a:prstGeom prst="rightArrow">
              <a:avLst>
                <a:gd fmla="val 50000" name="adj1"/>
                <a:gd fmla="val 10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275092" y="1635100"/>
              <a:ext cx="16899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lang="it" sz="1800">
                  <a:solidFill>
                    <a:schemeClr val="dk1"/>
                  </a:solidFill>
                </a:rPr>
                <a:t>short release cycles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902011" y="1760350"/>
              <a:ext cx="252000" cy="400200"/>
            </a:xfrm>
            <a:prstGeom prst="rightArrow">
              <a:avLst>
                <a:gd fmla="val 50000" name="adj1"/>
                <a:gd fmla="val 100000" name="adj2"/>
              </a:avLst>
            </a:prstGeom>
            <a:solidFill>
              <a:srgbClr val="FE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166401" y="1625738"/>
              <a:ext cx="16899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800"/>
                <a:t>focus</a:t>
              </a:r>
              <a:endParaRPr b="1"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800"/>
                <a:t>fast feedback</a:t>
              </a:r>
              <a:endParaRPr b="1" sz="1800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4164572" y="1622334"/>
              <a:ext cx="2088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800"/>
                <a:t>&lt; risk of useless development</a:t>
              </a:r>
              <a:endParaRPr b="1"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847697" y="1760350"/>
              <a:ext cx="252000" cy="400200"/>
            </a:xfrm>
            <a:prstGeom prst="rightArrow">
              <a:avLst>
                <a:gd fmla="val 50000" name="adj1"/>
                <a:gd fmla="val 100000" name="adj2"/>
              </a:avLst>
            </a:prstGeom>
            <a:solidFill>
              <a:srgbClr val="FE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6"/>
          <p:cNvSpPr txBox="1"/>
          <p:nvPr/>
        </p:nvSpPr>
        <p:spPr>
          <a:xfrm>
            <a:off x="879141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2708266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4978191" y="26217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821041" y="3635228"/>
            <a:ext cx="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Technologies</a:t>
            </a:r>
            <a:endParaRPr b="1" sz="2500"/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81050"/>
            <a:ext cx="9143997" cy="124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995600" y="2673465"/>
            <a:ext cx="7152800" cy="1008600"/>
            <a:chOff x="857250" y="2847400"/>
            <a:chExt cx="7152800" cy="1008600"/>
          </a:xfrm>
        </p:grpSpPr>
        <p:sp>
          <p:nvSpPr>
            <p:cNvPr id="160" name="Google Shape;160;p17"/>
            <p:cNvSpPr/>
            <p:nvPr/>
          </p:nvSpPr>
          <p:spPr>
            <a:xfrm>
              <a:off x="857250" y="2847400"/>
              <a:ext cx="1008600" cy="1008600"/>
            </a:xfrm>
            <a:prstGeom prst="ellipse">
              <a:avLst/>
            </a:prstGeom>
            <a:solidFill>
              <a:srgbClr val="CD1230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905317" y="2847400"/>
              <a:ext cx="1008600" cy="1008600"/>
            </a:xfrm>
            <a:prstGeom prst="ellipse">
              <a:avLst/>
            </a:prstGeom>
            <a:solidFill>
              <a:srgbClr val="FDD274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953383" y="2847400"/>
              <a:ext cx="1008600" cy="1008600"/>
            </a:xfrm>
            <a:prstGeom prst="ellipse">
              <a:avLst/>
            </a:prstGeom>
            <a:solidFill>
              <a:srgbClr val="A1EEF8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001450" y="2847400"/>
              <a:ext cx="1008600" cy="1008600"/>
            </a:xfrm>
            <a:prstGeom prst="ellipse">
              <a:avLst/>
            </a:prstGeom>
            <a:solidFill>
              <a:srgbClr val="D4F5E1"/>
            </a:solidFill>
            <a:ln>
              <a:noFill/>
            </a:ln>
            <a:effectLst>
              <a:outerShdw blurRad="2857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4" name="Google Shape;164;p17"/>
          <p:cNvCxnSpPr>
            <a:stCxn id="160" idx="6"/>
            <a:endCxn id="161" idx="2"/>
          </p:cNvCxnSpPr>
          <p:nvPr/>
        </p:nvCxnSpPr>
        <p:spPr>
          <a:xfrm>
            <a:off x="2004200" y="3177765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cxnSp>
        <p:nvCxnSpPr>
          <p:cNvPr id="165" name="Google Shape;165;p17"/>
          <p:cNvCxnSpPr>
            <a:stCxn id="161" idx="6"/>
            <a:endCxn id="162" idx="2"/>
          </p:cNvCxnSpPr>
          <p:nvPr/>
        </p:nvCxnSpPr>
        <p:spPr>
          <a:xfrm>
            <a:off x="4052267" y="3177765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cxnSp>
        <p:nvCxnSpPr>
          <p:cNvPr id="166" name="Google Shape;166;p17"/>
          <p:cNvCxnSpPr>
            <a:stCxn id="162" idx="6"/>
            <a:endCxn id="163" idx="2"/>
          </p:cNvCxnSpPr>
          <p:nvPr/>
        </p:nvCxnSpPr>
        <p:spPr>
          <a:xfrm>
            <a:off x="6100333" y="3177765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graphicFrame>
        <p:nvGraphicFramePr>
          <p:cNvPr id="167" name="Google Shape;167;p17"/>
          <p:cNvGraphicFramePr/>
          <p:nvPr/>
        </p:nvGraphicFramePr>
        <p:xfrm>
          <a:off x="451900" y="4122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{3C9CEDE9-8BDD-4233-A4DB-8F54CDD6CCB2}</a:tableStyleId>
              </a:tblPr>
              <a:tblGrid>
                <a:gridCol w="2079750"/>
                <a:gridCol w="2079750"/>
                <a:gridCol w="2079750"/>
                <a:gridCol w="207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it" sz="2000"/>
                        <a:t>Front-end</a:t>
                      </a:r>
                      <a:endParaRPr b="1"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/>
                        <a:t>Javascript + React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it" sz="2000"/>
                        <a:t>Back-end</a:t>
                      </a:r>
                      <a:endParaRPr b="1"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/>
                        <a:t>Python + Flask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it" sz="1800"/>
                        <a:t>Packaging &amp; Distribution</a:t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Docker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it" sz="2000"/>
                        <a:t>Build &amp; Deploy</a:t>
                      </a:r>
                      <a:endParaRPr b="1"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"/>
                        <a:t>Circle CI pipelines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8" name="Google Shape;168;p17"/>
          <p:cNvCxnSpPr>
            <a:stCxn id="160" idx="4"/>
          </p:cNvCxnSpPr>
          <p:nvPr/>
        </p:nvCxnSpPr>
        <p:spPr>
          <a:xfrm>
            <a:off x="1499900" y="3682065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cxnSp>
        <p:nvCxnSpPr>
          <p:cNvPr id="169" name="Google Shape;169;p17"/>
          <p:cNvCxnSpPr/>
          <p:nvPr/>
        </p:nvCxnSpPr>
        <p:spPr>
          <a:xfrm>
            <a:off x="3541456" y="3682746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cxnSp>
        <p:nvCxnSpPr>
          <p:cNvPr id="170" name="Google Shape;170;p17"/>
          <p:cNvCxnSpPr/>
          <p:nvPr/>
        </p:nvCxnSpPr>
        <p:spPr>
          <a:xfrm>
            <a:off x="5599605" y="3686064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cxnSp>
        <p:nvCxnSpPr>
          <p:cNvPr id="171" name="Google Shape;171;p17"/>
          <p:cNvCxnSpPr/>
          <p:nvPr/>
        </p:nvCxnSpPr>
        <p:spPr>
          <a:xfrm>
            <a:off x="7658107" y="3684600"/>
            <a:ext cx="1800" cy="37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rgbClr val="000000">
                <a:alpha val="49411"/>
              </a:srgbClr>
            </a:outerShdw>
          </a:effectLst>
        </p:spPr>
      </p:cxnSp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225" y="2804390"/>
            <a:ext cx="746747" cy="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8800" y="2838168"/>
            <a:ext cx="746749" cy="61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3075" y="2809413"/>
            <a:ext cx="656301" cy="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4218" y="2913254"/>
            <a:ext cx="656300" cy="52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Landing Page</a:t>
            </a:r>
            <a:endParaRPr b="1" sz="2500"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87" y="1282000"/>
            <a:ext cx="8621026" cy="38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Configuration Module</a:t>
            </a:r>
            <a:endParaRPr b="1" sz="2500"/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99" y="1269350"/>
            <a:ext cx="8415201" cy="38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Execution Module</a:t>
            </a:r>
            <a:endParaRPr b="1" sz="2500"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87" y="1266600"/>
            <a:ext cx="8026826" cy="3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5" y="187700"/>
            <a:ext cx="914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t" sz="2500"/>
              <a:t>GUI - Analysis Module - 1</a:t>
            </a:r>
            <a:endParaRPr b="1" sz="2500"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1271500"/>
            <a:ext cx="9143999" cy="368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